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404" r:id="rId2"/>
    <p:sldId id="408" r:id="rId3"/>
    <p:sldId id="385" r:id="rId4"/>
    <p:sldId id="407" r:id="rId5"/>
    <p:sldId id="409" r:id="rId6"/>
    <p:sldId id="406" r:id="rId7"/>
    <p:sldId id="415" r:id="rId8"/>
    <p:sldId id="414" r:id="rId9"/>
    <p:sldId id="418" r:id="rId10"/>
    <p:sldId id="433" r:id="rId11"/>
    <p:sldId id="416" r:id="rId12"/>
    <p:sldId id="413" r:id="rId13"/>
    <p:sldId id="444" r:id="rId14"/>
    <p:sldId id="412" r:id="rId15"/>
    <p:sldId id="411" r:id="rId16"/>
    <p:sldId id="417" r:id="rId17"/>
    <p:sldId id="424" r:id="rId18"/>
    <p:sldId id="445" r:id="rId19"/>
    <p:sldId id="446" r:id="rId20"/>
    <p:sldId id="423" r:id="rId21"/>
    <p:sldId id="410" r:id="rId22"/>
    <p:sldId id="422" r:id="rId23"/>
    <p:sldId id="421" r:id="rId24"/>
    <p:sldId id="430" r:id="rId25"/>
    <p:sldId id="429" r:id="rId26"/>
    <p:sldId id="428" r:id="rId27"/>
    <p:sldId id="427" r:id="rId28"/>
    <p:sldId id="426" r:id="rId29"/>
    <p:sldId id="432" r:id="rId30"/>
    <p:sldId id="431" r:id="rId31"/>
    <p:sldId id="435" r:id="rId32"/>
    <p:sldId id="425" r:id="rId33"/>
    <p:sldId id="434" r:id="rId34"/>
    <p:sldId id="437" r:id="rId35"/>
    <p:sldId id="438" r:id="rId36"/>
    <p:sldId id="439" r:id="rId37"/>
    <p:sldId id="440" r:id="rId38"/>
    <p:sldId id="436" r:id="rId39"/>
    <p:sldId id="442" r:id="rId40"/>
    <p:sldId id="441" r:id="rId41"/>
    <p:sldId id="443" r:id="rId42"/>
    <p:sldId id="447" r:id="rId43"/>
    <p:sldId id="405" r:id="rId44"/>
  </p:sldIdLst>
  <p:sldSz cx="10688638" cy="7562850"/>
  <p:notesSz cx="6797675" cy="9926638"/>
  <p:defaultTextStyle>
    <a:defPPr>
      <a:defRPr lang="ru-RU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6" userDrawn="1">
          <p15:clr>
            <a:srgbClr val="A4A3A4"/>
          </p15:clr>
        </p15:guide>
        <p15:guide id="2" pos="3367">
          <p15:clr>
            <a:srgbClr val="A4A3A4"/>
          </p15:clr>
        </p15:guide>
        <p15:guide id="3" orient="horz" pos="1566" userDrawn="1">
          <p15:clr>
            <a:srgbClr val="A4A3A4"/>
          </p15:clr>
        </p15:guide>
        <p15:guide id="4" pos="335">
          <p15:clr>
            <a:srgbClr val="A4A3A4"/>
          </p15:clr>
        </p15:guide>
        <p15:guide id="5" pos="60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Оксана Кузнецова" initials="O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68AF90"/>
    <a:srgbClr val="4CAF90"/>
    <a:srgbClr val="40B60F"/>
    <a:srgbClr val="685BB6"/>
    <a:srgbClr val="DC7168"/>
    <a:srgbClr val="A50021"/>
    <a:srgbClr val="CC0000"/>
    <a:srgbClr val="00909B"/>
    <a:srgbClr val="5AB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1" autoAdjust="0"/>
    <p:restoredTop sz="94479" autoAdjust="0"/>
  </p:normalViewPr>
  <p:slideViewPr>
    <p:cSldViewPr snapToGrid="0" snapToObjects="1">
      <p:cViewPr>
        <p:scale>
          <a:sx n="96" d="100"/>
          <a:sy n="96" d="100"/>
        </p:scale>
        <p:origin x="1632" y="80"/>
      </p:cViewPr>
      <p:guideLst>
        <p:guide orient="horz" pos="2406"/>
        <p:guide pos="3367"/>
        <p:guide orient="horz" pos="1566"/>
        <p:guide pos="335"/>
        <p:guide pos="6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391FF979-0CF3-4242-B9EA-B62788A904A2}" type="datetimeFigureOut">
              <a:rPr lang="ru-RU" smtClean="0"/>
              <a:pPr/>
              <a:t>15.10.2019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B5978BE8-457B-BD4D-8056-37BC349AF0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0224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557A3A10-BA53-A448-A149-C063BFB04D5F}" type="datetimeFigureOut">
              <a:rPr lang="ru-RU" smtClean="0"/>
              <a:pPr/>
              <a:t>15.10.2019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77430BBD-B3AD-DA42-B928-D5DC485460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387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2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11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12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13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pPr marL="285750" indent="-285750" algn="l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None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altLang="ru-RU" sz="1200" dirty="0"/>
              <a:t>ПСК – полная стоимость кредита.</a:t>
            </a:r>
          </a:p>
          <a:p>
            <a:pPr marL="285750" indent="-285750" algn="l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None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Tahoma"/>
              </a:rPr>
              <a:t>Обратите внимание на ПСК. Это реальная «цена» заемных денег, которую вы заплатите за использование заемных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Tahoma"/>
              </a:rPr>
              <a:t> денег. Банк обязан сообщить вам эту информацию до подписания договора. </a:t>
            </a:r>
            <a:endParaRPr lang="ru-RU" altLang="ru-RU" sz="1200" dirty="0"/>
          </a:p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14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15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16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17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18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19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20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3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21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r>
              <a:rPr lang="ru-RU" sz="1200" baseline="0" dirty="0"/>
              <a:t>Страхование это тоже инструмент. При оформлении крупных кредитов, например  ипотека, он необходим. Но  иногда банки «грешат» навязывание ненужного вам продукта.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 купили туфли, но дома поняли, что они вам не подходят — вы можете спокойно отнести вещь в магазин. А можно ли так же «вернуть» договор страховой компании, если вам навязали дополнительную страховку или нашлось более выгодное предложение ? Да, во многих случаях это действительно возможно</a:t>
            </a:r>
            <a:endParaRPr lang="ru-RU" sz="1200" baseline="0" dirty="0"/>
          </a:p>
          <a:p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Условия «периода охлаждения» страховые</a:t>
            </a:r>
            <a:r>
              <a:rPr lang="ru-RU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компании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обязаны прописывать в правилах страхования, в самом договоре страхования или дополнительном соглашении к нему. Если такой информации нет, это нарушение.</a:t>
            </a:r>
          </a:p>
          <a:p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Сейчас «период охлаждения» составляет минимум 14 календарных дней с момента заключения договора.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Страховщик</a:t>
            </a:r>
            <a:r>
              <a:rPr lang="ru-RU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собственной инициативе может продлить этот период. В таком случае он должен прописать условия собственного «периода охлаждения» в правилах страхования или в договоре.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Сколько денег вам вернут? 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договор страхования еще не вступил в силу, вам вернут полную стоимость полиса.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страховка уже начала действовать, но страховой случай не наступил, вы получите назад почти все уплаченные вами деньги. Страховщик имеет право оставить себе лишь часть своей страховой премии – пропорционально количеству дней, которые прошли с начала действия договора. Некоторые страховые компании могут и ничего с вас не взять: условия возврата каждая компания указывает в договоре или правилах страхования.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ваша страховка уже действует и по ней наступил страховой случай, деньги за полис вы не вернете – зато получите страховую выплату.</a:t>
            </a:r>
          </a:p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22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23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25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26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27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r>
              <a:rPr lang="ru-RU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долгов стало слишком много (&gt; 500  тысяч рублей), а денег  взять неоткуда, можно объявить себя банкротом. Банкротство  - не самая приятная процедура и перспектива. Да и последствия  после него не самые радужные. Но иногда это единственный вариант, чтобы избавиться от долгов. </a:t>
            </a:r>
          </a:p>
          <a:p>
            <a:r>
              <a:rPr lang="ru-RU" altLang="ru-RU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Заемщик </a:t>
            </a:r>
            <a:r>
              <a:rPr lang="ru-RU" altLang="ru-RU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может и обязан инициировать процедуру следующих случаях:</a:t>
            </a:r>
            <a:endParaRPr lang="ru-RU" altLang="ru-RU" sz="3600" dirty="0"/>
          </a:p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28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29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30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31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4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32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33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34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35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36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38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39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40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41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5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6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7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8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r>
              <a:rPr lang="ru-RU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Уточнить даты и информацию по цифрам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9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10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685997" y="3380971"/>
            <a:ext cx="3933545" cy="2484366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800" b="1">
                <a:solidFill>
                  <a:srgbClr val="4CAF90"/>
                </a:solidFill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5D33CE-12AD-A643-A427-2323E58A10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25334" y="-400454"/>
            <a:ext cx="6663304" cy="7562850"/>
          </a:xfrm>
          <a:prstGeom prst="rect">
            <a:avLst/>
          </a:prstGeom>
        </p:spPr>
      </p:pic>
      <p:pic>
        <p:nvPicPr>
          <p:cNvPr id="7" name="Рисунок 3">
            <a:extLst>
              <a:ext uri="{FF2B5EF4-FFF2-40B4-BE49-F238E27FC236}">
                <a16:creationId xmlns:a16="http://schemas.microsoft.com/office/drawing/2014/main" id="{1E3AD172-8878-2B4E-8EE2-C156CBA72B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66" t="6409" r="69767" b="80248"/>
          <a:stretch/>
        </p:blipFill>
        <p:spPr>
          <a:xfrm>
            <a:off x="5546221" y="400454"/>
            <a:ext cx="2787268" cy="9922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D42619-72DF-7A45-9CBA-02C4B8A35D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28162"/>
          <a:stretch/>
        </p:blipFill>
        <p:spPr>
          <a:xfrm>
            <a:off x="6069097" y="5089793"/>
            <a:ext cx="3190492" cy="24730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35EEDF-12E9-F045-AAFF-B6A6BA90EED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6247" y="423252"/>
            <a:ext cx="3247484" cy="1130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5CC2FF-229A-7440-970A-B1FD2FA952A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743315" y="391565"/>
            <a:ext cx="1758838" cy="119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4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9619774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2472" y="1991360"/>
            <a:ext cx="6442572" cy="510635"/>
          </a:xfrm>
          <a:prstGeom prst="rect">
            <a:avLst/>
          </a:prstGeom>
        </p:spPr>
        <p:txBody>
          <a:bodyPr lIns="99551" tIns="49775" rIns="99551" bIns="49775"/>
          <a:lstStyle>
            <a:lvl1pPr marL="0" marR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685BB6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3" y="1991360"/>
            <a:ext cx="3021674" cy="4729108"/>
          </a:xfrm>
          <a:prstGeom prst="rect">
            <a:avLst/>
          </a:prstGeom>
        </p:spPr>
        <p:txBody>
          <a:bodyPr lIns="99551" tIns="49775" rIns="99551" bIns="49775"/>
          <a:lstStyle>
            <a:lvl1pPr marL="169863" indent="-169863" algn="l">
              <a:buClr>
                <a:srgbClr val="00909B"/>
              </a:buClr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3712472" y="2615722"/>
            <a:ext cx="6441733" cy="4089877"/>
          </a:xfrm>
          <a:prstGeom prst="rect">
            <a:avLst/>
          </a:prstGeom>
        </p:spPr>
        <p:txBody>
          <a:bodyPr lIns="99551" tIns="49775" rIns="99551" bIns="49775"/>
          <a:lstStyle>
            <a:lvl1pPr marL="0" indent="0" algn="l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7" name="Рисунок 3">
            <a:extLst>
              <a:ext uri="{FF2B5EF4-FFF2-40B4-BE49-F238E27FC236}">
                <a16:creationId xmlns:a16="http://schemas.microsoft.com/office/drawing/2014/main" id="{DDD74E02-2E46-3E4D-8DA4-0E1CBD93E0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66" t="6409" r="69767" b="80248"/>
          <a:stretch/>
        </p:blipFill>
        <p:spPr>
          <a:xfrm>
            <a:off x="320101" y="8280"/>
            <a:ext cx="2842811" cy="10120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E5282F-6420-D340-BC72-2E9F65F219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5153"/>
          <a:stretch/>
        </p:blipFill>
        <p:spPr>
          <a:xfrm>
            <a:off x="6059277" y="0"/>
            <a:ext cx="4629360" cy="10708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F05770-E45E-9946-B355-0587D9F04C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60223" y="8280"/>
            <a:ext cx="1579565" cy="107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4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9619774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2501994"/>
            <a:ext cx="9619774" cy="4225907"/>
          </a:xfrm>
          <a:prstGeom prst="rect">
            <a:avLst/>
          </a:prstGeom>
        </p:spPr>
        <p:txBody>
          <a:bodyPr lIns="99551" tIns="49775" rIns="99551" bIns="49775"/>
          <a:lstStyle>
            <a:lvl1pPr marL="169863" indent="-169863" algn="l">
              <a:buClr>
                <a:srgbClr val="00909B"/>
              </a:buClr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531383" y="1991360"/>
            <a:ext cx="9622823" cy="510635"/>
          </a:xfrm>
          <a:prstGeom prst="rect">
            <a:avLst/>
          </a:prstGeom>
        </p:spPr>
        <p:txBody>
          <a:bodyPr lIns="99551" tIns="49775" rIns="99551" bIns="49775"/>
          <a:lstStyle>
            <a:lvl1pPr marL="0" marR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/>
              <a:t>ЗАГОЛОВОК</a:t>
            </a:r>
          </a:p>
          <a:p>
            <a:pPr lvl="0"/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685BB6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67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5650778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2501994"/>
            <a:ext cx="5650778" cy="4225907"/>
          </a:xfrm>
          <a:prstGeom prst="rect">
            <a:avLst/>
          </a:prstGeom>
        </p:spPr>
        <p:txBody>
          <a:bodyPr lIns="99551" tIns="49775" rIns="99551" bIns="49775"/>
          <a:lstStyle>
            <a:lvl1pPr marL="169863" indent="-169863" algn="l">
              <a:buClr>
                <a:srgbClr val="00909B"/>
              </a:buClr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531383" y="1991360"/>
            <a:ext cx="5652569" cy="510635"/>
          </a:xfrm>
          <a:prstGeom prst="rect">
            <a:avLst/>
          </a:prstGeom>
        </p:spPr>
        <p:txBody>
          <a:bodyPr lIns="99551" tIns="49775" rIns="99551" bIns="49775"/>
          <a:lstStyle>
            <a:lvl1pPr marL="0" marR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/>
              <a:t>ЗАГОЛОВОК</a:t>
            </a:r>
          </a:p>
          <a:p>
            <a:pPr lvl="0"/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685BB6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1"/>
          </p:nvPr>
        </p:nvSpPr>
        <p:spPr>
          <a:xfrm>
            <a:off x="6452839" y="1122363"/>
            <a:ext cx="3716685" cy="5619750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66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314247" y="3150673"/>
            <a:ext cx="6060141" cy="1800468"/>
          </a:xfrm>
          <a:prstGeom prst="rect">
            <a:avLst/>
          </a:prstGeom>
        </p:spPr>
        <p:txBody>
          <a:bodyPr lIns="99551" tIns="49775" rIns="99551" bIns="49775" anchor="t"/>
          <a:lstStyle>
            <a:lvl1pPr algn="l">
              <a:defRPr sz="4000" b="1" cap="all">
                <a:solidFill>
                  <a:srgbClr val="4CAF90"/>
                </a:solidFill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811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591FA0-68DE-5D41-9EC6-C1F03BA3D1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635" t="40550"/>
          <a:stretch/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C831A5-9C48-464C-8030-920CB3EB68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8162"/>
          <a:stretch/>
        </p:blipFill>
        <p:spPr>
          <a:xfrm>
            <a:off x="3892939" y="3402980"/>
            <a:ext cx="5366650" cy="4159871"/>
          </a:xfrm>
          <a:prstGeom prst="rect">
            <a:avLst/>
          </a:prstGeom>
        </p:spPr>
      </p:pic>
      <p:sp>
        <p:nvSpPr>
          <p:cNvPr id="5" name="Название 1">
            <a:extLst>
              <a:ext uri="{FF2B5EF4-FFF2-40B4-BE49-F238E27FC236}">
                <a16:creationId xmlns:a16="http://schemas.microsoft.com/office/drawing/2014/main" id="{FD97CC8C-CB79-CA4D-9873-4064BBDA3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47" y="3150673"/>
            <a:ext cx="6060141" cy="1800468"/>
          </a:xfrm>
          <a:prstGeom prst="rect">
            <a:avLst/>
          </a:prstGeom>
        </p:spPr>
        <p:txBody>
          <a:bodyPr lIns="99551" tIns="49775" rIns="99551" bIns="49775"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91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/>
          <p:cNvSpPr txBox="1">
            <a:spLocks/>
          </p:cNvSpPr>
          <p:nvPr userDrawn="1"/>
        </p:nvSpPr>
        <p:spPr>
          <a:xfrm>
            <a:off x="516819" y="7009643"/>
            <a:ext cx="3634475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defPPr>
              <a:defRPr lang="ru-RU"/>
            </a:defPPr>
            <a:lvl1pPr marL="0" algn="l" defTabSz="497754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ahoma"/>
                <a:ea typeface="+mn-ea"/>
                <a:cs typeface="+mn-cs"/>
              </a:defRPr>
            </a:lvl1pPr>
            <a:lvl2pPr marL="497754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u="sng" kern="1200" dirty="0" err="1">
                <a:solidFill>
                  <a:srgbClr val="4CAF90"/>
                </a:solidFill>
                <a:latin typeface="Tahoma"/>
                <a:ea typeface="+mn-ea"/>
                <a:cs typeface="+mn-cs"/>
              </a:rPr>
              <a:t>вашифинансы.рф</a:t>
            </a:r>
            <a:endParaRPr lang="ru-RU" u="sng" dirty="0">
              <a:solidFill>
                <a:srgbClr val="4CAF90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4CAF90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7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7" r:id="rId4"/>
    <p:sldLayoutId id="2147483651" r:id="rId5"/>
    <p:sldLayoutId id="2147483656" r:id="rId6"/>
  </p:sldLayoutIdLst>
  <p:hf hdr="0" dt="0"/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Tahoma"/>
          <a:ea typeface="+mj-ea"/>
          <a:cs typeface="+mj-cs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Tahoma"/>
          <a:ea typeface="+mn-ea"/>
          <a:cs typeface="+mn-cs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Tahoma"/>
          <a:ea typeface="+mn-ea"/>
          <a:cs typeface="+mn-cs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Tahoma"/>
          <a:ea typeface="+mn-ea"/>
          <a:cs typeface="+mn-cs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Tahoma"/>
          <a:ea typeface="+mn-ea"/>
          <a:cs typeface="+mn-cs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Tahoma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EAD4F-4257-D143-A13A-A9D056CF9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1" y="2956561"/>
            <a:ext cx="4253782" cy="2499360"/>
          </a:xfrm>
        </p:spPr>
        <p:txBody>
          <a:bodyPr/>
          <a:lstStyle/>
          <a:p>
            <a:r>
              <a:rPr lang="ru-RU" dirty="0"/>
              <a:t>Управление кредитной нагрузкой </a:t>
            </a:r>
          </a:p>
        </p:txBody>
      </p:sp>
    </p:spTree>
    <p:extLst>
      <p:ext uri="{BB962C8B-B14F-4D97-AF65-F5344CB8AC3E}">
        <p14:creationId xmlns:p14="http://schemas.microsoft.com/office/powerpoint/2010/main" val="2756021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endParaRPr lang="ru-RU" sz="2400" b="0" dirty="0">
              <a:solidFill>
                <a:srgbClr val="4CAF9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4CAF90"/>
                </a:solidFill>
              </a:rPr>
              <a:t>7 шагов для выбора кредита</a:t>
            </a:r>
          </a:p>
        </p:txBody>
      </p:sp>
      <p:pic>
        <p:nvPicPr>
          <p:cNvPr id="9" name="Рисунок 8" descr="novosti-blog-sama-sebe-dizayn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203" y="3024838"/>
            <a:ext cx="2996776" cy="3639272"/>
          </a:xfrm>
          <a:prstGeom prst="rect">
            <a:avLst/>
          </a:prstGeom>
        </p:spPr>
      </p:pic>
      <p:sp>
        <p:nvSpPr>
          <p:cNvPr id="10" name="Shape 226"/>
          <p:cNvSpPr/>
          <p:nvPr/>
        </p:nvSpPr>
        <p:spPr>
          <a:xfrm>
            <a:off x="4465122" y="3024838"/>
            <a:ext cx="5750046" cy="4006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6000" tIns="36000" rIns="36000" bIns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sym typeface="Tahoma"/>
              </a:rPr>
              <a:t>Первый вопрос, который стоит задать себе: </a:t>
            </a:r>
          </a:p>
          <a:p>
            <a:pPr marL="285750" indent="-285750">
              <a:lnSpc>
                <a:spcPct val="150000"/>
              </a:lnSpc>
              <a:buClr>
                <a:srgbClr val="68AF90"/>
              </a:buClr>
              <a:buSzPct val="100000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sym typeface="Tahoma"/>
              </a:rPr>
              <a:t>действительно ли вам нужен кредит?</a:t>
            </a:r>
          </a:p>
          <a:p>
            <a:pPr marL="285750" indent="-285750">
              <a:lnSpc>
                <a:spcPct val="150000"/>
              </a:lnSpc>
              <a:buClr>
                <a:srgbClr val="68AF90"/>
              </a:buClr>
              <a:buSzPct val="100000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sym typeface="Tahoma"/>
              </a:rPr>
              <a:t>Есть ли возможность накопить на вашу цель?</a:t>
            </a:r>
          </a:p>
          <a:p>
            <a:pPr marL="285750" indent="-285750">
              <a:lnSpc>
                <a:spcPct val="150000"/>
              </a:lnSpc>
              <a:buClr>
                <a:srgbClr val="68AF90"/>
              </a:buClr>
              <a:buSzPct val="100000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sym typeface="Tahoma"/>
            </a:endParaRP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sym typeface="Tahoma"/>
              </a:rPr>
              <a:t> Кредит - это инструмент, который предполагает дисциплину,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организованность, умение считать, а также регулярный доход, чтобы вовремя погашать кредит. При просрочке платежей, вернуть банку придется куда больше, чем вы взяли. Да и кредитную историю можно таким поведением испортить.</a:t>
            </a:r>
          </a:p>
          <a:p>
            <a:pPr algn="just">
              <a:lnSpc>
                <a:spcPct val="150000"/>
              </a:lnSpc>
              <a:buClr>
                <a:srgbClr val="68AF90"/>
              </a:buClr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15203" y="1974850"/>
            <a:ext cx="5147563" cy="570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285750">
              <a:lnSpc>
                <a:spcPct val="150000"/>
              </a:lnSpc>
              <a:spcBef>
                <a:spcPct val="0"/>
              </a:spcBef>
              <a:buClr>
                <a:srgbClr val="68AF90"/>
              </a:buClr>
              <a:buSzPct val="100000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2400" b="1" dirty="0">
                <a:solidFill>
                  <a:srgbClr val="4CAF90"/>
                </a:solidFill>
                <a:latin typeface="Tahoma"/>
                <a:sym typeface="Tahoma"/>
              </a:rPr>
              <a:t>ШАГ 1. ЗАДАЙТЕ СЕБЕ ВОПРОС</a:t>
            </a:r>
          </a:p>
        </p:txBody>
      </p:sp>
    </p:spTree>
    <p:extLst>
      <p:ext uri="{BB962C8B-B14F-4D97-AF65-F5344CB8AC3E}">
        <p14:creationId xmlns:p14="http://schemas.microsoft.com/office/powerpoint/2010/main" val="2456541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31870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endParaRPr lang="ru-RU" sz="2400" b="0" dirty="0">
              <a:solidFill>
                <a:srgbClr val="4CAF9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6832" y="15950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rgbClr val="4CAF90"/>
              </a:solidFill>
            </a:endParaRPr>
          </a:p>
        </p:txBody>
      </p:sp>
      <p:pic>
        <p:nvPicPr>
          <p:cNvPr id="5" name="image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1203" y="2897579"/>
            <a:ext cx="2845150" cy="284515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226"/>
          <p:cNvSpPr/>
          <p:nvPr/>
        </p:nvSpPr>
        <p:spPr>
          <a:xfrm>
            <a:off x="4873784" y="2127251"/>
            <a:ext cx="5077860" cy="5170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ru-RU" dirty="0"/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>
                <a:solidFill>
                  <a:schemeClr val="tx1"/>
                </a:solidFill>
              </a:rPr>
              <a:t>Какова финансовая нагрузка на бюджет </a:t>
            </a:r>
            <a:r>
              <a:rPr lang="ru-RU" sz="1400" dirty="0">
                <a:solidFill>
                  <a:schemeClr val="tx1"/>
                </a:solidFill>
              </a:rPr>
              <a:t>?</a:t>
            </a:r>
            <a:endParaRPr sz="140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>
                <a:solidFill>
                  <a:schemeClr val="tx1"/>
                </a:solidFill>
              </a:rPr>
              <a:t>Есть ли риски того, что ваши финансовые условия изменятся и кредитная нагрузка вырастет </a:t>
            </a:r>
            <a:r>
              <a:rPr lang="ru-RU" sz="1400" dirty="0">
                <a:solidFill>
                  <a:schemeClr val="tx1"/>
                </a:solidFill>
              </a:rPr>
              <a:t>?</a:t>
            </a:r>
            <a:endParaRPr sz="140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140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buClr>
                <a:srgbClr val="68AF90"/>
              </a:buClr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>
                <a:solidFill>
                  <a:schemeClr val="tx1"/>
                </a:solidFill>
              </a:rPr>
              <a:t>При оценке платежеспособности для выдачи кредита банки считают, что ежемесячные платежи по всем кредитам, включая минимальные платежи по кредитным картам, не должна превышать 40–45% от общей суммы доходов заемщик</a:t>
            </a:r>
            <a:r>
              <a:rPr sz="1400"/>
              <a:t>а. </a:t>
            </a:r>
            <a:endParaRPr lang="ru-RU" sz="1400" dirty="0"/>
          </a:p>
          <a:p>
            <a:pPr algn="just">
              <a:lnSpc>
                <a:spcPct val="150000"/>
              </a:lnSpc>
              <a:buClr>
                <a:srgbClr val="68AF90"/>
              </a:buClr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Проанализируйте, сколько денег в месяц перечисляется в счет погашения всех кредитов и максимально сократите кредитную нагрузку, если она превышает 40%.</a:t>
            </a:r>
          </a:p>
          <a:p>
            <a:pPr algn="just">
              <a:lnSpc>
                <a:spcPct val="150000"/>
              </a:lnSpc>
              <a:buClr>
                <a:srgbClr val="68AF90"/>
              </a:buClr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sym typeface="Tahoma"/>
              </a:rPr>
              <a:t>«Примерить на себя» будущую кредитную нагрузку помогут кредитные калькуляторы,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sym typeface="Tahoma"/>
              </a:rPr>
              <a:t>онлайн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sym typeface="Tahoma"/>
              </a:rPr>
              <a:t> сервисы.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lnSpc>
                <a:spcPct val="150000"/>
              </a:lnSpc>
              <a:buClr>
                <a:srgbClr val="68AF90"/>
              </a:buClr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7" name="Прямоугольник 6"/>
          <p:cNvSpPr/>
          <p:nvPr/>
        </p:nvSpPr>
        <p:spPr>
          <a:xfrm>
            <a:off x="778270" y="1442690"/>
            <a:ext cx="9528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68AF90"/>
              </a:buClr>
              <a:buSzPct val="100000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2400" b="1" dirty="0">
                <a:solidFill>
                  <a:srgbClr val="68AF90"/>
                </a:solidFill>
              </a:rPr>
              <a:t>ШАГ 2. ОЦЕНИТЕ ВОЗМОЖНОСТИ СВОЕГО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2456541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89"/>
            <a:ext cx="9619774" cy="932375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4CAF90"/>
                </a:solidFill>
              </a:rPr>
              <a:t>ШАГ </a:t>
            </a:r>
            <a:r>
              <a:rPr lang="en-US" sz="2400" dirty="0">
                <a:solidFill>
                  <a:srgbClr val="4CAF90"/>
                </a:solidFill>
              </a:rPr>
              <a:t>3</a:t>
            </a:r>
            <a:r>
              <a:rPr lang="ru-RU" sz="2400" dirty="0">
                <a:solidFill>
                  <a:srgbClr val="4CAF90"/>
                </a:solidFill>
              </a:rPr>
              <a:t>. ЦЕЛЬ ОПРЕДЕЛЯЕТ ИНСТРУМЕНТ. </a:t>
            </a:r>
          </a:p>
          <a:p>
            <a:r>
              <a:rPr lang="ru-RU" sz="2400" dirty="0">
                <a:solidFill>
                  <a:srgbClr val="4CAF90"/>
                </a:solidFill>
              </a:rPr>
              <a:t>СРАВНИВАЙТЕ ПРЕДЛОЖЕНИЯ</a:t>
            </a:r>
          </a:p>
        </p:txBody>
      </p:sp>
      <p:sp>
        <p:nvSpPr>
          <p:cNvPr id="4" name="Shape 242"/>
          <p:cNvSpPr/>
          <p:nvPr/>
        </p:nvSpPr>
        <p:spPr>
          <a:xfrm>
            <a:off x="795105" y="2517569"/>
            <a:ext cx="9359101" cy="3323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При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получении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кредита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надежность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банка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не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так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важна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так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как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мы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не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отдаем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свои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деньги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берем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Поэтому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выбирайте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вариант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более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выгодными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условиями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Походящий под вашу цель кредитный продукт</a:t>
            </a: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Программа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кредитования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процентная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ставка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ПСК,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суммы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дополнительных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платежей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...)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Calibri Light"/>
              <a:ea typeface="Calibri Light"/>
              <a:cs typeface="Calibri Light"/>
              <a:sym typeface="Calibri Light"/>
            </a:endParaRP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Удобство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погашения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Качество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сервиса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Calibri Light"/>
              <a:ea typeface="Calibri Light"/>
              <a:cs typeface="Calibri Light"/>
              <a:sym typeface="Calibri Light"/>
            </a:endParaRPr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Процедура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кредитования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МФО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проще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чем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банках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большинстве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случаев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роверка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кредитоспособности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заемщика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не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производится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Это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увеличивает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риски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невозврата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займов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которые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покрываются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счет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клиентов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—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высокими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процентами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штрафами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пенями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просрочки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Потребительский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кредит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который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предлагают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банки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как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правило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оказывается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выгоднее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56541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17661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rgbClr val="4CAF90"/>
                </a:solidFill>
              </a:rPr>
              <a:t>Как оформить кредитную карту </a:t>
            </a:r>
            <a:r>
              <a:rPr lang="ru-RU" sz="2800" dirty="0" err="1">
                <a:solidFill>
                  <a:srgbClr val="4CAF90"/>
                </a:solidFill>
              </a:rPr>
              <a:t>онлайн</a:t>
            </a:r>
            <a:r>
              <a:rPr lang="ru-RU" sz="2800" dirty="0">
                <a:solidFill>
                  <a:srgbClr val="4CAF90"/>
                </a:solidFill>
              </a:rPr>
              <a:t>?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07523" y="1708770"/>
            <a:ext cx="8788544" cy="2364466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pPr>
              <a:lnSpc>
                <a:spcPts val="2000"/>
              </a:lnSpc>
            </a:pPr>
            <a:r>
              <a:rPr lang="ru-RU" sz="1400" b="0" dirty="0"/>
              <a:t>Оформить кредитную карту </a:t>
            </a:r>
            <a:r>
              <a:rPr lang="ru-RU" sz="1400" b="0" dirty="0" err="1"/>
              <a:t>онлайн</a:t>
            </a:r>
            <a:r>
              <a:rPr lang="ru-RU" sz="1400" b="0" dirty="0"/>
              <a:t> теперь очень просто!</a:t>
            </a:r>
          </a:p>
          <a:p>
            <a:pPr>
              <a:lnSpc>
                <a:spcPts val="2000"/>
              </a:lnSpc>
              <a:buClr>
                <a:srgbClr val="4CAF90"/>
              </a:buClr>
              <a:buFont typeface="Wingdings" pitchFamily="2" charset="2"/>
              <a:buChar char="ü"/>
            </a:pPr>
            <a:r>
              <a:rPr lang="ru-RU" sz="1400" b="0" dirty="0"/>
              <a:t>Загляните в «финансовый супермаркет»  -  </a:t>
            </a:r>
            <a:r>
              <a:rPr lang="ru-RU" sz="1400" b="0" dirty="0" err="1"/>
              <a:t>сайты-агрегаторы</a:t>
            </a:r>
            <a:r>
              <a:rPr lang="ru-RU" sz="1400" b="0" dirty="0"/>
              <a:t> финансовых продуктов и услуг или в ваш личный кабинет на сайте банка</a:t>
            </a:r>
          </a:p>
          <a:p>
            <a:pPr>
              <a:lnSpc>
                <a:spcPts val="2000"/>
              </a:lnSpc>
              <a:buClr>
                <a:srgbClr val="4CAF90"/>
              </a:buClr>
              <a:buFont typeface="Wingdings" pitchFamily="2" charset="2"/>
              <a:buChar char="ü"/>
            </a:pPr>
            <a:r>
              <a:rPr lang="ru-RU" sz="1400" b="0" dirty="0"/>
              <a:t>Выберите для себя подходящий вариант карты: </a:t>
            </a:r>
          </a:p>
          <a:p>
            <a:pPr>
              <a:lnSpc>
                <a:spcPts val="2000"/>
              </a:lnSpc>
              <a:buClr>
                <a:srgbClr val="4CAF90"/>
              </a:buClr>
              <a:buFont typeface="Wingdings" pitchFamily="2" charset="2"/>
              <a:buChar char="ü"/>
            </a:pPr>
            <a:r>
              <a:rPr lang="ru-RU" sz="1400" b="0" dirty="0"/>
              <a:t>Заполните заявление анкету</a:t>
            </a:r>
          </a:p>
          <a:p>
            <a:pPr>
              <a:lnSpc>
                <a:spcPts val="2000"/>
              </a:lnSpc>
              <a:buClr>
                <a:srgbClr val="4CAF90"/>
              </a:buClr>
              <a:buFont typeface="Wingdings" pitchFamily="2" charset="2"/>
              <a:buChar char="ü"/>
            </a:pPr>
            <a:r>
              <a:rPr lang="ru-RU" sz="1400" b="0" dirty="0"/>
              <a:t>Дождитесь уведомления от банка или звонка менеджера, договоритесь о встрече</a:t>
            </a:r>
          </a:p>
          <a:p>
            <a:pPr>
              <a:lnSpc>
                <a:spcPts val="2000"/>
              </a:lnSpc>
              <a:buClr>
                <a:srgbClr val="4CAF90"/>
              </a:buClr>
              <a:buFont typeface="Wingdings" pitchFamily="2" charset="2"/>
              <a:buChar char="ü"/>
            </a:pPr>
            <a:r>
              <a:rPr lang="ru-RU" sz="1400" b="0" dirty="0"/>
              <a:t>В назначенное время и день курьер привезет вам карту и документы к ней</a:t>
            </a:r>
          </a:p>
          <a:p>
            <a:pPr>
              <a:lnSpc>
                <a:spcPts val="2000"/>
              </a:lnSpc>
              <a:buClr>
                <a:srgbClr val="4CAF90"/>
              </a:buClr>
              <a:buFont typeface="Wingdings" pitchFamily="2" charset="2"/>
              <a:buChar char="ü"/>
            </a:pPr>
            <a:r>
              <a:rPr lang="ru-RU" sz="1400" b="0" dirty="0"/>
              <a:t>Внимательно ознакомьтесь с договором перед подписанием</a:t>
            </a:r>
          </a:p>
          <a:p>
            <a:pPr>
              <a:lnSpc>
                <a:spcPts val="2000"/>
              </a:lnSpc>
              <a:buFont typeface="Wingdings" pitchFamily="2" charset="2"/>
              <a:buChar char="ü"/>
            </a:pPr>
            <a:endParaRPr lang="ru-RU" sz="1400" b="0" dirty="0"/>
          </a:p>
          <a:p>
            <a:pPr>
              <a:lnSpc>
                <a:spcPct val="150000"/>
              </a:lnSpc>
            </a:pPr>
            <a:endParaRPr lang="ru-RU" sz="1600" b="0" dirty="0"/>
          </a:p>
          <a:p>
            <a:pPr algn="ctr"/>
            <a:endParaRPr lang="ru-RU" sz="1600" b="0" dirty="0"/>
          </a:p>
        </p:txBody>
      </p:sp>
      <p:pic>
        <p:nvPicPr>
          <p:cNvPr id="9" name="Рисунок 8" descr="Заказ карт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296" y="4090488"/>
            <a:ext cx="56578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41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4CAF90"/>
                </a:solidFill>
              </a:rPr>
              <a:t>ШАГ 4. ОБРАТИТЕ ВНИМАНИЕ НА ПСК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3771" y="2179674"/>
            <a:ext cx="9370435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CAF9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CAF9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Helvetica Light" pitchFamily="-84" charset="0"/>
              </a:rPr>
              <a:t>В ПСК включаются: </a:t>
            </a:r>
          </a:p>
          <a:p>
            <a:pPr marL="628650" marR="0" lvl="1" indent="-285750" algn="just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AF90"/>
              </a:buClr>
              <a:buSzPct val="100000"/>
              <a:buFont typeface="Lucida Grande"/>
              <a:buChar char="●"/>
              <a:tabLst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Сумма основного долга </a:t>
            </a:r>
          </a:p>
          <a:p>
            <a:pPr marL="628650" marR="0" lvl="1" indent="-285750" algn="just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AF90"/>
              </a:buClr>
              <a:buSzPct val="100000"/>
              <a:buFont typeface="Lucida Grande"/>
              <a:buChar char="●"/>
              <a:tabLst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Проценты</a:t>
            </a:r>
          </a:p>
          <a:p>
            <a:pPr marL="628650" marR="0" lvl="1" indent="-285750" algn="just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AF90"/>
              </a:buClr>
              <a:buSzPct val="100000"/>
              <a:buFont typeface="Lucida Grande"/>
              <a:buChar char="●"/>
              <a:tabLst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Иные платежи в пользу банка, предусмотренные договором (например, комиссии) </a:t>
            </a:r>
          </a:p>
          <a:p>
            <a:pPr marL="628650" marR="0" lvl="1" indent="-285750" algn="just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AF90"/>
              </a:buClr>
              <a:buSzPct val="100000"/>
              <a:buFont typeface="Lucida Grande"/>
              <a:buChar char="●"/>
              <a:tabLst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Платежи в пользу третьих лиц, если они предусмотрены договором</a:t>
            </a:r>
          </a:p>
          <a:p>
            <a:pPr marL="628650" marR="0" lvl="1" indent="-285750" algn="just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AF90"/>
              </a:buClr>
              <a:buSzPct val="100000"/>
              <a:buFont typeface="Lucida Grande"/>
              <a:buChar char="●"/>
              <a:tabLst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Платежи по страхованию (если от них зависит процентная ставка или другие платежи по кредиту или если выгодоприобретатель  не заемщик и не родственник заемщика). </a:t>
            </a:r>
          </a:p>
          <a:p>
            <a:pPr marL="285750" marR="0" lvl="0" indent="-285750" algn="just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AF90"/>
              </a:buClr>
              <a:buSzPct val="100000"/>
              <a:buFont typeface="Lucida Grande"/>
              <a:buChar char="●"/>
              <a:tabLst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CAF9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Helvetica Light" pitchFamily="-84" charset="0"/>
              </a:rPr>
              <a:t>В ПСК не включаются платежи: </a:t>
            </a:r>
          </a:p>
          <a:p>
            <a:pPr marL="628650" marR="0" lvl="1" indent="-285750" algn="just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AF90"/>
              </a:buClr>
              <a:buSzPct val="100000"/>
              <a:buFont typeface="Lucida Grande"/>
              <a:buChar char="●"/>
              <a:tabLst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Обусловленные законом (например, за государственную регистрацию залога)</a:t>
            </a:r>
          </a:p>
          <a:p>
            <a:pPr marL="628650" marR="0" lvl="1" indent="-285750" algn="just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AF90"/>
              </a:buClr>
              <a:buSzPct val="100000"/>
              <a:buFont typeface="Lucida Grande"/>
              <a:buChar char="●"/>
              <a:tabLst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Связанные с ненадлежащим исполнением заемщиком договора (штрафы, пени)</a:t>
            </a:r>
          </a:p>
          <a:p>
            <a:pPr marL="628650" marR="0" lvl="1" indent="-285750" algn="just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AF90"/>
              </a:buClr>
              <a:buSzPct val="100000"/>
              <a:buFont typeface="Lucida Grande"/>
              <a:buChar char="●"/>
              <a:tabLst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Зависящие от решений заемщика</a:t>
            </a:r>
          </a:p>
          <a:p>
            <a:pPr marL="628650" marR="0" lvl="1" indent="-285750" algn="just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AF90"/>
              </a:buClr>
              <a:buSzPct val="100000"/>
              <a:buFont typeface="Lucida Grande"/>
              <a:buChar char="●"/>
              <a:tabLst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По страхованию залога</a:t>
            </a:r>
          </a:p>
          <a:p>
            <a:pPr marL="628650" marR="0" lvl="1" indent="-285750" algn="just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AF90"/>
              </a:buClr>
              <a:buSzPct val="100000"/>
              <a:buFont typeface="Lucida Grande"/>
              <a:buChar char="●"/>
              <a:tabLst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За услуги, не связанные с кредитом. 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6541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4CAF90"/>
                </a:solidFill>
              </a:rPr>
              <a:t>ШАГ 5. ОБРАТИТЕ ВНИМАНИЕ НА КОМИССИИ И СБОРЫ</a:t>
            </a:r>
          </a:p>
        </p:txBody>
      </p:sp>
      <p:pic>
        <p:nvPicPr>
          <p:cNvPr id="4" name="image10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51790" y="2430014"/>
            <a:ext cx="3326297" cy="337577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278"/>
          <p:cNvSpPr/>
          <p:nvPr/>
        </p:nvSpPr>
        <p:spPr>
          <a:xfrm>
            <a:off x="4238035" y="2687111"/>
            <a:ext cx="5618484" cy="3970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Например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для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банковских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карт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marL="285750" indent="-285750" algn="just">
              <a:lnSpc>
                <a:spcPct val="150000"/>
              </a:lnSpc>
              <a:buClr>
                <a:srgbClr val="4C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Комиссия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выпуск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кредитной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карты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дополнительных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карт</a:t>
            </a:r>
            <a:endParaRPr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4C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Комиссия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снятие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наличных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банкоматах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банка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клиента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других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банков</a:t>
            </a:r>
            <a:endParaRPr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4C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Комиссии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осуществление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операций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валюте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отличной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от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валюты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предоставленного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кредита</a:t>
            </a:r>
            <a:endParaRPr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4C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Комиссии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приостановление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операций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банковской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карте</a:t>
            </a:r>
            <a:endParaRPr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4C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Комиссия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SMS –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уведомления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предоставление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выписки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счету</a:t>
            </a:r>
            <a:endParaRPr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4C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Комиссии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оплату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услуг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операторов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связи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телевидения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коммунальные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платежи</a:t>
            </a:r>
            <a:endParaRPr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4C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Комиссия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перевод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денежных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средств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со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счета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счет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третьего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лица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или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свой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счет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другом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банке</a:t>
            </a:r>
            <a:endParaRPr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4C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Комиссия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несвоевременное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погашение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задолженности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превышение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лимита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кредитования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4395" y="2232561"/>
            <a:ext cx="8087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Обратите внимание, какова сумма дополнительных сборов и комиссий</a:t>
            </a:r>
          </a:p>
        </p:txBody>
      </p:sp>
    </p:spTree>
    <p:extLst>
      <p:ext uri="{BB962C8B-B14F-4D97-AF65-F5344CB8AC3E}">
        <p14:creationId xmlns:p14="http://schemas.microsoft.com/office/powerpoint/2010/main" val="2456541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44384" y="1442690"/>
            <a:ext cx="987078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4CAF90"/>
                </a:solidFill>
              </a:rPr>
              <a:t>ШАГ </a:t>
            </a:r>
            <a:r>
              <a:rPr lang="en-US" sz="2400" dirty="0">
                <a:solidFill>
                  <a:srgbClr val="4CAF90"/>
                </a:solidFill>
              </a:rPr>
              <a:t>6</a:t>
            </a:r>
            <a:r>
              <a:rPr lang="ru-RU" sz="2400" dirty="0">
                <a:solidFill>
                  <a:srgbClr val="4CAF90"/>
                </a:solidFill>
              </a:rPr>
              <a:t>. </a:t>
            </a:r>
            <a:r>
              <a:rPr lang="ru-RU" dirty="0">
                <a:solidFill>
                  <a:srgbClr val="4CAF90"/>
                </a:solidFill>
              </a:rPr>
              <a:t>ОБРАТИТЕ ВНИМАНИЕ НА УСЛОВИЯ ДОСРОЧНОГО ПОГАШЕНИЯ</a:t>
            </a:r>
          </a:p>
        </p:txBody>
      </p:sp>
      <p:pic>
        <p:nvPicPr>
          <p:cNvPr id="4" name="image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7791" y="2191155"/>
            <a:ext cx="2562302" cy="383704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291"/>
          <p:cNvSpPr/>
          <p:nvPr/>
        </p:nvSpPr>
        <p:spPr>
          <a:xfrm>
            <a:off x="4975762" y="1974851"/>
            <a:ext cx="4975760" cy="4361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indent="324000" algn="just">
              <a:lnSpc>
                <a:spcPts val="24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Каковы условия и возможности досрочного погашения кредита?</a:t>
            </a:r>
            <a:endParaRPr lang="en-US" sz="1400" dirty="0"/>
          </a:p>
          <a:p>
            <a:pPr indent="324000" algn="just">
              <a:lnSpc>
                <a:spcPts val="24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dirty="0" err="1"/>
              <a:t>Через</a:t>
            </a:r>
            <a:r>
              <a:rPr sz="1400" dirty="0"/>
              <a:t> </a:t>
            </a:r>
            <a:r>
              <a:rPr sz="1400" dirty="0" err="1"/>
              <a:t>какой</a:t>
            </a:r>
            <a:r>
              <a:rPr sz="1400" dirty="0"/>
              <a:t> </a:t>
            </a:r>
            <a:r>
              <a:rPr sz="1400" dirty="0" err="1"/>
              <a:t>срок</a:t>
            </a:r>
            <a:r>
              <a:rPr sz="1400" dirty="0"/>
              <a:t> </a:t>
            </a:r>
            <a:r>
              <a:rPr sz="1400" dirty="0" err="1"/>
              <a:t>оно</a:t>
            </a:r>
            <a:r>
              <a:rPr sz="1400" dirty="0"/>
              <a:t> </a:t>
            </a:r>
            <a:r>
              <a:rPr sz="1400" dirty="0" err="1"/>
              <a:t>возможно</a:t>
            </a:r>
            <a:r>
              <a:rPr sz="1400" dirty="0"/>
              <a:t> </a:t>
            </a:r>
            <a:r>
              <a:rPr sz="1400" dirty="0" err="1"/>
              <a:t>и</a:t>
            </a:r>
            <a:r>
              <a:rPr sz="1400" dirty="0"/>
              <a:t> </a:t>
            </a:r>
            <a:r>
              <a:rPr sz="1400" dirty="0" err="1"/>
              <a:t>на</a:t>
            </a:r>
            <a:r>
              <a:rPr sz="1400" dirty="0"/>
              <a:t> </a:t>
            </a:r>
            <a:r>
              <a:rPr sz="1400" dirty="0" err="1"/>
              <a:t>каких</a:t>
            </a:r>
            <a:r>
              <a:rPr sz="1400" dirty="0"/>
              <a:t> </a:t>
            </a:r>
            <a:r>
              <a:rPr sz="1400" dirty="0" err="1"/>
              <a:t>условиях</a:t>
            </a:r>
            <a:r>
              <a:rPr sz="1400" dirty="0"/>
              <a:t>, </a:t>
            </a:r>
            <a:r>
              <a:rPr sz="1400" dirty="0" err="1"/>
              <a:t>какие</a:t>
            </a:r>
            <a:r>
              <a:rPr sz="1400" dirty="0"/>
              <a:t> </a:t>
            </a:r>
            <a:r>
              <a:rPr sz="1400" dirty="0" err="1"/>
              <a:t>дополнительные</a:t>
            </a:r>
            <a:r>
              <a:rPr sz="1400" dirty="0"/>
              <a:t> </a:t>
            </a:r>
            <a:r>
              <a:rPr sz="1400" dirty="0" err="1"/>
              <a:t>комиссии</a:t>
            </a:r>
            <a:r>
              <a:rPr sz="1400" dirty="0"/>
              <a:t> </a:t>
            </a:r>
            <a:r>
              <a:rPr sz="1400" dirty="0" err="1"/>
              <a:t>придется</a:t>
            </a:r>
            <a:r>
              <a:rPr sz="1400" dirty="0"/>
              <a:t> </a:t>
            </a:r>
            <a:r>
              <a:rPr sz="1400" dirty="0" err="1"/>
              <a:t>оплачивать</a:t>
            </a:r>
            <a:r>
              <a:rPr sz="1400" dirty="0"/>
              <a:t>, </a:t>
            </a:r>
            <a:r>
              <a:rPr sz="1400" dirty="0" err="1"/>
              <a:t>что</a:t>
            </a:r>
            <a:r>
              <a:rPr sz="1400" dirty="0"/>
              <a:t> </a:t>
            </a:r>
            <a:r>
              <a:rPr sz="1400" dirty="0" err="1"/>
              <a:t>пересчитывается</a:t>
            </a:r>
            <a:r>
              <a:rPr sz="1400" dirty="0"/>
              <a:t> </a:t>
            </a:r>
            <a:r>
              <a:rPr sz="1400" dirty="0" err="1"/>
              <a:t>при</a:t>
            </a:r>
            <a:r>
              <a:rPr sz="1400" dirty="0"/>
              <a:t> </a:t>
            </a:r>
            <a:r>
              <a:rPr sz="1400" dirty="0" err="1"/>
              <a:t>частичном</a:t>
            </a:r>
            <a:r>
              <a:rPr sz="1400" dirty="0"/>
              <a:t> </a:t>
            </a:r>
            <a:r>
              <a:rPr sz="1400" dirty="0" err="1"/>
              <a:t>досрочном</a:t>
            </a:r>
            <a:r>
              <a:rPr sz="1400" dirty="0"/>
              <a:t> </a:t>
            </a:r>
            <a:r>
              <a:rPr sz="1400" dirty="0" err="1"/>
              <a:t>погашении</a:t>
            </a:r>
            <a:r>
              <a:rPr sz="1400" dirty="0"/>
              <a:t>: </a:t>
            </a:r>
            <a:r>
              <a:rPr sz="1400" dirty="0" err="1"/>
              <a:t>срок</a:t>
            </a:r>
            <a:r>
              <a:rPr sz="1400" dirty="0"/>
              <a:t> </a:t>
            </a:r>
            <a:r>
              <a:rPr sz="1400" dirty="0" err="1"/>
              <a:t>кредита</a:t>
            </a:r>
            <a:r>
              <a:rPr sz="1400" dirty="0"/>
              <a:t> </a:t>
            </a:r>
            <a:r>
              <a:rPr sz="1400" dirty="0" err="1"/>
              <a:t>или</a:t>
            </a:r>
            <a:r>
              <a:rPr sz="1400" dirty="0"/>
              <a:t> </a:t>
            </a:r>
            <a:r>
              <a:rPr sz="1400" dirty="0" err="1"/>
              <a:t>сумма</a:t>
            </a:r>
            <a:r>
              <a:rPr sz="1400" dirty="0"/>
              <a:t> </a:t>
            </a:r>
            <a:r>
              <a:rPr sz="1400" dirty="0" err="1"/>
              <a:t>платежа</a:t>
            </a:r>
            <a:r>
              <a:rPr lang="ru-RU" sz="1400" dirty="0"/>
              <a:t>?</a:t>
            </a:r>
            <a:r>
              <a:rPr sz="1400" dirty="0"/>
              <a:t> </a:t>
            </a:r>
          </a:p>
          <a:p>
            <a:pPr indent="324000" algn="just">
              <a:lnSpc>
                <a:spcPts val="24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1400" dirty="0"/>
          </a:p>
          <a:p>
            <a:pPr indent="324000" algn="just">
              <a:lnSpc>
                <a:spcPts val="24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dirty="0" err="1"/>
              <a:t>По</a:t>
            </a:r>
            <a:r>
              <a:rPr sz="1400" dirty="0"/>
              <a:t> </a:t>
            </a:r>
            <a:r>
              <a:rPr sz="1400" dirty="0" err="1"/>
              <a:t>общей</a:t>
            </a:r>
            <a:r>
              <a:rPr sz="1400" dirty="0"/>
              <a:t> </a:t>
            </a:r>
            <a:r>
              <a:rPr sz="1400" dirty="0" err="1"/>
              <a:t>финансовой</a:t>
            </a:r>
            <a:r>
              <a:rPr sz="1400" dirty="0"/>
              <a:t> </a:t>
            </a:r>
            <a:r>
              <a:rPr sz="1400" dirty="0" err="1"/>
              <a:t>эффективности</a:t>
            </a:r>
            <a:r>
              <a:rPr sz="1400" dirty="0"/>
              <a:t> </a:t>
            </a:r>
            <a:r>
              <a:rPr sz="1400" dirty="0" err="1"/>
              <a:t>перерасчет</a:t>
            </a:r>
            <a:r>
              <a:rPr sz="1400" dirty="0"/>
              <a:t> </a:t>
            </a:r>
            <a:r>
              <a:rPr sz="1400" dirty="0" err="1"/>
              <a:t>срока</a:t>
            </a:r>
            <a:r>
              <a:rPr sz="1400" dirty="0"/>
              <a:t> </a:t>
            </a:r>
            <a:r>
              <a:rPr sz="1400" dirty="0" err="1"/>
              <a:t>кредита</a:t>
            </a:r>
            <a:r>
              <a:rPr sz="1400" dirty="0"/>
              <a:t> </a:t>
            </a:r>
            <a:r>
              <a:rPr sz="1400" dirty="0" err="1"/>
              <a:t>намного</a:t>
            </a:r>
            <a:r>
              <a:rPr sz="1400" dirty="0"/>
              <a:t> </a:t>
            </a:r>
            <a:r>
              <a:rPr sz="1400" dirty="0" err="1"/>
              <a:t>выгоднее</a:t>
            </a:r>
            <a:r>
              <a:rPr sz="1400" dirty="0"/>
              <a:t>, </a:t>
            </a:r>
            <a:r>
              <a:rPr sz="1400" dirty="0" err="1"/>
              <a:t>особенно</a:t>
            </a:r>
            <a:r>
              <a:rPr sz="1400" dirty="0"/>
              <a:t>, </a:t>
            </a:r>
            <a:r>
              <a:rPr sz="1400" dirty="0" err="1"/>
              <a:t>через</a:t>
            </a:r>
            <a:r>
              <a:rPr sz="1400" dirty="0"/>
              <a:t> 3–4 </a:t>
            </a:r>
            <a:r>
              <a:rPr sz="1400" dirty="0" err="1"/>
              <a:t>года</a:t>
            </a:r>
            <a:r>
              <a:rPr sz="1400" dirty="0"/>
              <a:t> </a:t>
            </a:r>
            <a:r>
              <a:rPr sz="1400" dirty="0" err="1"/>
              <a:t>от</a:t>
            </a:r>
            <a:r>
              <a:rPr sz="1400" dirty="0"/>
              <a:t> </a:t>
            </a:r>
            <a:r>
              <a:rPr sz="1400" dirty="0" err="1"/>
              <a:t>начала</a:t>
            </a:r>
            <a:r>
              <a:rPr sz="1400" dirty="0"/>
              <a:t> </a:t>
            </a:r>
            <a:r>
              <a:rPr sz="1400" dirty="0" err="1"/>
              <a:t>кредитного</a:t>
            </a:r>
            <a:r>
              <a:rPr sz="1400" dirty="0"/>
              <a:t> </a:t>
            </a:r>
            <a:r>
              <a:rPr sz="1400" dirty="0" err="1"/>
              <a:t>договора</a:t>
            </a:r>
            <a:r>
              <a:rPr sz="1400" dirty="0"/>
              <a:t>.</a:t>
            </a:r>
          </a:p>
          <a:p>
            <a:pPr indent="324000" algn="just">
              <a:lnSpc>
                <a:spcPts val="24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1400" dirty="0"/>
          </a:p>
          <a:p>
            <a:pPr indent="324000" algn="just">
              <a:lnSpc>
                <a:spcPts val="24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dirty="0" err="1"/>
              <a:t>Если</a:t>
            </a:r>
            <a:r>
              <a:rPr sz="1400" dirty="0"/>
              <a:t> </a:t>
            </a:r>
            <a:r>
              <a:rPr sz="1400" dirty="0" err="1"/>
              <a:t>Вы</a:t>
            </a:r>
            <a:r>
              <a:rPr sz="1400" dirty="0"/>
              <a:t> </a:t>
            </a:r>
            <a:r>
              <a:rPr sz="1400" dirty="0" err="1"/>
              <a:t>приняли</a:t>
            </a:r>
            <a:r>
              <a:rPr sz="1400" dirty="0"/>
              <a:t> </a:t>
            </a:r>
            <a:r>
              <a:rPr sz="1400" dirty="0" err="1"/>
              <a:t>решение</a:t>
            </a:r>
            <a:r>
              <a:rPr sz="1400" dirty="0"/>
              <a:t> </a:t>
            </a:r>
            <a:r>
              <a:rPr sz="1400" dirty="0" err="1"/>
              <a:t>воспользоваться</a:t>
            </a:r>
            <a:r>
              <a:rPr sz="1400" dirty="0"/>
              <a:t> </a:t>
            </a:r>
            <a:r>
              <a:rPr sz="1400" dirty="0" err="1"/>
              <a:t>кредитными</a:t>
            </a:r>
            <a:r>
              <a:rPr sz="1400" dirty="0"/>
              <a:t> </a:t>
            </a:r>
            <a:r>
              <a:rPr sz="1400" dirty="0" err="1"/>
              <a:t>деньгами</a:t>
            </a:r>
            <a:r>
              <a:rPr sz="1400" dirty="0"/>
              <a:t> – </a:t>
            </a:r>
            <a:r>
              <a:rPr sz="1400" dirty="0" err="1"/>
              <a:t>сделайте</a:t>
            </a:r>
            <a:r>
              <a:rPr sz="1400" dirty="0"/>
              <a:t> </a:t>
            </a:r>
            <a:r>
              <a:rPr sz="1400" dirty="0" err="1"/>
              <a:t>это</a:t>
            </a:r>
            <a:r>
              <a:rPr sz="1400" dirty="0"/>
              <a:t> </a:t>
            </a:r>
            <a:r>
              <a:rPr sz="1400" dirty="0" err="1"/>
              <a:t>осознанно</a:t>
            </a:r>
            <a:r>
              <a:rPr sz="1400" dirty="0"/>
              <a:t> </a:t>
            </a:r>
            <a:r>
              <a:rPr sz="1400" dirty="0" err="1"/>
              <a:t>и</a:t>
            </a:r>
            <a:r>
              <a:rPr sz="1400" dirty="0"/>
              <a:t> </a:t>
            </a:r>
            <a:r>
              <a:rPr sz="1400" dirty="0" err="1"/>
              <a:t>максимально</a:t>
            </a:r>
            <a:r>
              <a:rPr sz="1400" dirty="0"/>
              <a:t> </a:t>
            </a:r>
            <a:r>
              <a:rPr sz="1400" dirty="0" err="1"/>
              <a:t>точно</a:t>
            </a:r>
            <a:r>
              <a:rPr sz="1400" dirty="0"/>
              <a:t> </a:t>
            </a:r>
            <a:r>
              <a:rPr sz="1400" dirty="0" err="1"/>
              <a:t>оцените</a:t>
            </a:r>
            <a:r>
              <a:rPr sz="1400" dirty="0"/>
              <a:t> </a:t>
            </a:r>
            <a:r>
              <a:rPr sz="1400" dirty="0" err="1"/>
              <a:t>все</a:t>
            </a:r>
            <a:r>
              <a:rPr sz="1400" dirty="0"/>
              <a:t> </a:t>
            </a:r>
            <a:r>
              <a:rPr sz="1400" dirty="0" err="1"/>
              <a:t>плюсы</a:t>
            </a:r>
            <a:r>
              <a:rPr sz="1400" dirty="0"/>
              <a:t> </a:t>
            </a:r>
            <a:r>
              <a:rPr sz="1400" dirty="0" err="1"/>
              <a:t>и</a:t>
            </a:r>
            <a:r>
              <a:rPr sz="1400" dirty="0"/>
              <a:t> </a:t>
            </a:r>
            <a:r>
              <a:rPr sz="1400" dirty="0" err="1"/>
              <a:t>минусы</a:t>
            </a:r>
            <a:r>
              <a:rPr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6541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68135" y="1442690"/>
            <a:ext cx="10046525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4CAF90"/>
                </a:solidFill>
              </a:rPr>
              <a:t>ШАГ 7.</a:t>
            </a:r>
            <a:r>
              <a:rPr lang="ru-RU" dirty="0">
                <a:solidFill>
                  <a:srgbClr val="4CAF90"/>
                </a:solidFill>
              </a:rPr>
              <a:t> </a:t>
            </a:r>
            <a:r>
              <a:rPr lang="ru-RU" sz="2200" dirty="0">
                <a:solidFill>
                  <a:srgbClr val="4CAF90"/>
                </a:solidFill>
              </a:rPr>
              <a:t>Внимательно читайте весь договор и приложения к нему </a:t>
            </a:r>
          </a:p>
          <a:p>
            <a:endParaRPr lang="ru-RU" dirty="0">
              <a:solidFill>
                <a:srgbClr val="4CAF90"/>
              </a:solidFill>
            </a:endParaRPr>
          </a:p>
          <a:p>
            <a:endParaRPr lang="ru-RU" sz="2400" b="0" dirty="0">
              <a:solidFill>
                <a:srgbClr val="4CAF90"/>
              </a:solidFill>
            </a:endParaRPr>
          </a:p>
        </p:txBody>
      </p:sp>
      <p:pic>
        <p:nvPicPr>
          <p:cNvPr id="5" name="image1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0649" y="2544453"/>
            <a:ext cx="3108663" cy="387599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304"/>
          <p:cNvSpPr/>
          <p:nvPr/>
        </p:nvSpPr>
        <p:spPr>
          <a:xfrm>
            <a:off x="4653557" y="2550160"/>
            <a:ext cx="5561611" cy="4152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indent="180000" algn="just">
              <a:buClr>
                <a:srgbClr val="4CAF90"/>
              </a:buClr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dirty="0" err="1"/>
              <a:t>Кредитные</a:t>
            </a:r>
            <a:r>
              <a:rPr sz="1400" dirty="0"/>
              <a:t> </a:t>
            </a:r>
            <a:r>
              <a:rPr sz="1400" dirty="0" err="1"/>
              <a:t>отношения</a:t>
            </a:r>
            <a:r>
              <a:rPr sz="1400" dirty="0"/>
              <a:t> </a:t>
            </a:r>
            <a:r>
              <a:rPr sz="1400" dirty="0" err="1"/>
              <a:t>с</a:t>
            </a:r>
            <a:r>
              <a:rPr sz="1400" dirty="0"/>
              <a:t> </a:t>
            </a:r>
            <a:r>
              <a:rPr sz="1400" dirty="0" err="1"/>
              <a:t>банком</a:t>
            </a:r>
            <a:r>
              <a:rPr sz="1400" dirty="0"/>
              <a:t> </a:t>
            </a:r>
            <a:r>
              <a:rPr sz="1400" dirty="0" err="1"/>
              <a:t>регулируются</a:t>
            </a:r>
            <a:r>
              <a:rPr sz="1400" dirty="0"/>
              <a:t> </a:t>
            </a:r>
            <a:r>
              <a:rPr sz="1400" dirty="0" err="1"/>
              <a:t>кредитным</a:t>
            </a:r>
            <a:r>
              <a:rPr sz="1400" dirty="0"/>
              <a:t> </a:t>
            </a:r>
            <a:r>
              <a:rPr sz="1400" dirty="0" err="1"/>
              <a:t>договором</a:t>
            </a:r>
            <a:r>
              <a:rPr sz="1400" dirty="0"/>
              <a:t>, </a:t>
            </a:r>
            <a:r>
              <a:rPr sz="1400" dirty="0" err="1"/>
              <a:t>который</a:t>
            </a:r>
            <a:r>
              <a:rPr sz="1400" dirty="0"/>
              <a:t> </a:t>
            </a:r>
            <a:r>
              <a:rPr sz="1400" dirty="0" err="1"/>
              <a:t>должен</a:t>
            </a:r>
            <a:r>
              <a:rPr sz="1400" dirty="0"/>
              <a:t> </a:t>
            </a:r>
            <a:r>
              <a:rPr sz="1400" dirty="0" err="1"/>
              <a:t>содержать</a:t>
            </a:r>
            <a:r>
              <a:rPr sz="1400" dirty="0"/>
              <a:t>:</a:t>
            </a:r>
            <a:endParaRPr sz="1400" dirty="0">
              <a:latin typeface="Calibri Light"/>
              <a:ea typeface="Calibri Light"/>
              <a:cs typeface="Calibri Light"/>
              <a:sym typeface="Calibri Light"/>
            </a:endParaRPr>
          </a:p>
          <a:p>
            <a:pPr indent="180000" algn="just">
              <a:lnSpc>
                <a:spcPts val="1900"/>
              </a:lnSpc>
              <a:buClr>
                <a:srgbClr val="4CAF90"/>
              </a:buClr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dirty="0"/>
              <a:t> </a:t>
            </a:r>
          </a:p>
          <a:p>
            <a:pPr marL="285750" indent="180000" algn="just">
              <a:lnSpc>
                <a:spcPts val="2200"/>
              </a:lnSpc>
              <a:buClr>
                <a:srgbClr val="4CAF90"/>
              </a:buClr>
              <a:buSzPct val="100000"/>
              <a:buFont typeface="Lucida Grande"/>
              <a:buChar char="●"/>
              <a:defRPr sz="1200" b="1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dirty="0" err="1"/>
              <a:t>Общие</a:t>
            </a:r>
            <a:r>
              <a:rPr sz="1400" dirty="0"/>
              <a:t> </a:t>
            </a:r>
            <a:r>
              <a:rPr sz="1400" b="0" dirty="0" err="1"/>
              <a:t>условия</a:t>
            </a:r>
            <a:r>
              <a:rPr sz="1400" b="0" dirty="0"/>
              <a:t> - </a:t>
            </a:r>
            <a:r>
              <a:rPr sz="1400" b="0" dirty="0" err="1"/>
              <a:t>устанавливаются</a:t>
            </a:r>
            <a:r>
              <a:rPr sz="1400" b="0" dirty="0"/>
              <a:t> </a:t>
            </a:r>
            <a:r>
              <a:rPr sz="1400" b="0" dirty="0" err="1"/>
              <a:t>в</a:t>
            </a:r>
            <a:r>
              <a:rPr sz="1400" b="0" dirty="0"/>
              <a:t> </a:t>
            </a:r>
            <a:r>
              <a:rPr sz="1400" b="0" dirty="0" err="1"/>
              <a:t>одностороннем</a:t>
            </a:r>
            <a:r>
              <a:rPr sz="1400" b="0" dirty="0"/>
              <a:t> </a:t>
            </a:r>
            <a:r>
              <a:rPr sz="1400" b="0" dirty="0" err="1"/>
              <a:t>порядке</a:t>
            </a:r>
            <a:endParaRPr sz="1400" b="0" dirty="0"/>
          </a:p>
          <a:p>
            <a:pPr marL="285750" indent="180000" algn="just">
              <a:lnSpc>
                <a:spcPts val="2200"/>
              </a:lnSpc>
              <a:buClr>
                <a:srgbClr val="4CAF90"/>
              </a:buClr>
              <a:buSzPct val="100000"/>
              <a:buFont typeface="Lucida Grande"/>
              <a:buChar char="●"/>
              <a:defRPr sz="1200" b="1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dirty="0" err="1"/>
              <a:t>Индивидуальные</a:t>
            </a:r>
            <a:r>
              <a:rPr sz="1400" dirty="0"/>
              <a:t> - </a:t>
            </a:r>
            <a:r>
              <a:rPr sz="1400" b="0" dirty="0" err="1"/>
              <a:t>согласуются</a:t>
            </a:r>
            <a:r>
              <a:rPr sz="1400" b="0" dirty="0"/>
              <a:t> </a:t>
            </a:r>
            <a:r>
              <a:rPr sz="1400" b="0" dirty="0" err="1"/>
              <a:t>с</a:t>
            </a:r>
            <a:r>
              <a:rPr sz="1400" b="0" dirty="0"/>
              <a:t> </a:t>
            </a:r>
            <a:r>
              <a:rPr sz="1400" b="0" dirty="0" err="1"/>
              <a:t>каждым</a:t>
            </a:r>
            <a:r>
              <a:rPr sz="1400" b="0" dirty="0"/>
              <a:t> </a:t>
            </a:r>
            <a:r>
              <a:rPr sz="1400" b="0" dirty="0" err="1"/>
              <a:t>заемщиком</a:t>
            </a:r>
            <a:r>
              <a:rPr sz="1400" b="0" dirty="0"/>
              <a:t> </a:t>
            </a:r>
            <a:r>
              <a:rPr sz="1400" b="0" dirty="0" err="1"/>
              <a:t>отдельно</a:t>
            </a:r>
            <a:r>
              <a:rPr sz="1400" b="0" dirty="0"/>
              <a:t> </a:t>
            </a:r>
            <a:r>
              <a:rPr sz="1400" b="0" dirty="0" err="1"/>
              <a:t>и</a:t>
            </a:r>
            <a:r>
              <a:rPr sz="1400" b="0" dirty="0"/>
              <a:t> </a:t>
            </a:r>
            <a:r>
              <a:rPr sz="1400" b="0" dirty="0" err="1"/>
              <a:t>имеют</a:t>
            </a:r>
            <a:r>
              <a:rPr sz="1400" b="0" dirty="0"/>
              <a:t> </a:t>
            </a:r>
            <a:r>
              <a:rPr sz="1400" b="0" dirty="0" err="1"/>
              <a:t>приоритетное</a:t>
            </a:r>
            <a:r>
              <a:rPr sz="1400" b="0" dirty="0"/>
              <a:t> </a:t>
            </a:r>
            <a:r>
              <a:rPr sz="1400" b="0" dirty="0" err="1"/>
              <a:t>значение</a:t>
            </a:r>
            <a:r>
              <a:rPr sz="1400" b="0" dirty="0"/>
              <a:t>.</a:t>
            </a:r>
          </a:p>
          <a:p>
            <a:pPr marL="216000" indent="288000" algn="just">
              <a:lnSpc>
                <a:spcPts val="2200"/>
              </a:lnSpc>
              <a:buClr>
                <a:srgbClr val="4CAF90"/>
              </a:buClr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dirty="0" err="1"/>
              <a:t>Индивидуальные</a:t>
            </a:r>
            <a:r>
              <a:rPr sz="1400" dirty="0"/>
              <a:t> </a:t>
            </a:r>
            <a:r>
              <a:rPr sz="1400" dirty="0" err="1"/>
              <a:t>условия</a:t>
            </a:r>
            <a:r>
              <a:rPr sz="1400" dirty="0"/>
              <a:t> </a:t>
            </a:r>
            <a:r>
              <a:rPr sz="1400" dirty="0" err="1"/>
              <a:t>содержат</a:t>
            </a:r>
            <a:r>
              <a:rPr sz="1400" dirty="0"/>
              <a:t> </a:t>
            </a:r>
            <a:r>
              <a:rPr sz="1400" dirty="0" err="1"/>
              <a:t>полную</a:t>
            </a:r>
            <a:r>
              <a:rPr sz="1400" dirty="0"/>
              <a:t> </a:t>
            </a:r>
            <a:r>
              <a:rPr sz="1400" dirty="0" err="1"/>
              <a:t>информацию</a:t>
            </a:r>
            <a:r>
              <a:rPr sz="1400" dirty="0"/>
              <a:t> </a:t>
            </a:r>
            <a:r>
              <a:rPr sz="1400" dirty="0" err="1"/>
              <a:t>обо</a:t>
            </a:r>
            <a:r>
              <a:rPr sz="1400" dirty="0"/>
              <a:t> </a:t>
            </a:r>
            <a:r>
              <a:rPr sz="1400" dirty="0" err="1"/>
              <a:t>всех</a:t>
            </a:r>
            <a:r>
              <a:rPr sz="1400" dirty="0"/>
              <a:t> </a:t>
            </a:r>
            <a:r>
              <a:rPr sz="1400" dirty="0" err="1"/>
              <a:t>обязательствах</a:t>
            </a:r>
            <a:r>
              <a:rPr sz="1400" dirty="0"/>
              <a:t> </a:t>
            </a:r>
            <a:r>
              <a:rPr sz="1400" dirty="0" err="1"/>
              <a:t>сторон</a:t>
            </a:r>
            <a:r>
              <a:rPr sz="1400" dirty="0"/>
              <a:t> </a:t>
            </a:r>
            <a:r>
              <a:rPr sz="1400" dirty="0" err="1"/>
              <a:t>и</a:t>
            </a:r>
            <a:r>
              <a:rPr sz="1400" dirty="0"/>
              <a:t> </a:t>
            </a:r>
            <a:r>
              <a:rPr sz="1400" dirty="0" err="1"/>
              <a:t>кредитор</a:t>
            </a:r>
            <a:r>
              <a:rPr sz="1400" dirty="0"/>
              <a:t> </a:t>
            </a:r>
            <a:r>
              <a:rPr sz="1400" dirty="0" err="1"/>
              <a:t>не</a:t>
            </a:r>
            <a:r>
              <a:rPr sz="1400" dirty="0"/>
              <a:t> </a:t>
            </a:r>
            <a:r>
              <a:rPr sz="1400" dirty="0" err="1"/>
              <a:t>может</a:t>
            </a:r>
            <a:r>
              <a:rPr sz="1400" dirty="0"/>
              <a:t> </a:t>
            </a:r>
            <a:r>
              <a:rPr sz="1400" dirty="0" err="1"/>
              <a:t>требовать</a:t>
            </a:r>
            <a:r>
              <a:rPr sz="1400" dirty="0"/>
              <a:t> </a:t>
            </a:r>
            <a:r>
              <a:rPr sz="1400" dirty="0" err="1"/>
              <a:t>платежей</a:t>
            </a:r>
            <a:r>
              <a:rPr sz="1400" dirty="0"/>
              <a:t>, </a:t>
            </a:r>
            <a:r>
              <a:rPr sz="1400" dirty="0" err="1"/>
              <a:t>не</a:t>
            </a:r>
            <a:r>
              <a:rPr sz="1400" dirty="0"/>
              <a:t> </a:t>
            </a:r>
            <a:r>
              <a:rPr sz="1400" dirty="0" err="1"/>
              <a:t>указанных</a:t>
            </a:r>
            <a:r>
              <a:rPr sz="1400" dirty="0"/>
              <a:t> </a:t>
            </a:r>
            <a:r>
              <a:rPr sz="1400" dirty="0" err="1"/>
              <a:t>в</a:t>
            </a:r>
            <a:r>
              <a:rPr sz="1400" dirty="0"/>
              <a:t> </a:t>
            </a:r>
            <a:r>
              <a:rPr sz="1400" dirty="0" err="1"/>
              <a:t>них</a:t>
            </a:r>
            <a:r>
              <a:rPr sz="1400" dirty="0"/>
              <a:t>. </a:t>
            </a:r>
          </a:p>
          <a:p>
            <a:pPr marL="216000" indent="288000" algn="just">
              <a:lnSpc>
                <a:spcPts val="2200"/>
              </a:lnSpc>
              <a:buClr>
                <a:srgbClr val="4CAF90"/>
              </a:buClr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dirty="0" err="1"/>
              <a:t>На</a:t>
            </a:r>
            <a:r>
              <a:rPr sz="1400" dirty="0"/>
              <a:t> </a:t>
            </a:r>
            <a:r>
              <a:rPr sz="1400" dirty="0" err="1"/>
              <a:t>изучение</a:t>
            </a:r>
            <a:r>
              <a:rPr sz="1400" dirty="0"/>
              <a:t> </a:t>
            </a:r>
            <a:r>
              <a:rPr sz="1400" dirty="0" err="1"/>
              <a:t>договора</a:t>
            </a:r>
            <a:r>
              <a:rPr sz="1400" dirty="0"/>
              <a:t> </a:t>
            </a:r>
            <a:r>
              <a:rPr sz="1400" dirty="0" err="1"/>
              <a:t>клиенту</a:t>
            </a:r>
            <a:r>
              <a:rPr sz="1400" dirty="0"/>
              <a:t> </a:t>
            </a:r>
            <a:r>
              <a:rPr sz="1400" dirty="0" err="1"/>
              <a:t>должно</a:t>
            </a:r>
            <a:r>
              <a:rPr sz="1400" dirty="0"/>
              <a:t> </a:t>
            </a:r>
            <a:r>
              <a:rPr sz="1400" dirty="0" err="1"/>
              <a:t>быть</a:t>
            </a:r>
            <a:r>
              <a:rPr sz="1400" dirty="0"/>
              <a:t> </a:t>
            </a:r>
            <a:r>
              <a:rPr sz="1400" dirty="0" err="1"/>
              <a:t>выделено</a:t>
            </a:r>
            <a:r>
              <a:rPr sz="1400" dirty="0"/>
              <a:t> </a:t>
            </a:r>
            <a:r>
              <a:rPr sz="1400" dirty="0" err="1"/>
              <a:t>не</a:t>
            </a:r>
            <a:r>
              <a:rPr sz="1400" dirty="0"/>
              <a:t> </a:t>
            </a:r>
            <a:r>
              <a:rPr sz="1400" dirty="0" err="1"/>
              <a:t>менее</a:t>
            </a:r>
            <a:r>
              <a:rPr sz="1400" dirty="0"/>
              <a:t> </a:t>
            </a:r>
            <a:r>
              <a:rPr sz="1400" dirty="0" err="1"/>
              <a:t>пяти</a:t>
            </a:r>
            <a:r>
              <a:rPr sz="1400" dirty="0"/>
              <a:t> </a:t>
            </a:r>
            <a:r>
              <a:rPr sz="1400" dirty="0" err="1"/>
              <a:t>рабочих</a:t>
            </a:r>
            <a:r>
              <a:rPr sz="1400" dirty="0"/>
              <a:t> </a:t>
            </a:r>
            <a:r>
              <a:rPr sz="1400" dirty="0" err="1"/>
              <a:t>дней</a:t>
            </a:r>
            <a:r>
              <a:rPr sz="1400" dirty="0"/>
              <a:t>. </a:t>
            </a:r>
            <a:r>
              <a:rPr sz="1400" dirty="0" err="1"/>
              <a:t>В</a:t>
            </a:r>
            <a:r>
              <a:rPr sz="1400" dirty="0"/>
              <a:t> </a:t>
            </a:r>
            <a:r>
              <a:rPr sz="1400" dirty="0" err="1"/>
              <a:t>случае</a:t>
            </a:r>
            <a:r>
              <a:rPr sz="1400" dirty="0"/>
              <a:t> </a:t>
            </a:r>
            <a:r>
              <a:rPr sz="1400" dirty="0" err="1"/>
              <a:t>ипотечного</a:t>
            </a:r>
            <a:r>
              <a:rPr sz="1400" dirty="0"/>
              <a:t> </a:t>
            </a:r>
            <a:r>
              <a:rPr sz="1400" dirty="0" err="1"/>
              <a:t>кредита</a:t>
            </a:r>
            <a:r>
              <a:rPr sz="1400" dirty="0"/>
              <a:t> </a:t>
            </a:r>
            <a:r>
              <a:rPr sz="1400" dirty="0" err="1"/>
              <a:t>подписывается</a:t>
            </a:r>
            <a:r>
              <a:rPr sz="1400" dirty="0"/>
              <a:t> </a:t>
            </a:r>
            <a:r>
              <a:rPr sz="1400" dirty="0" err="1"/>
              <a:t>не</a:t>
            </a:r>
            <a:r>
              <a:rPr sz="1400" dirty="0"/>
              <a:t> </a:t>
            </a:r>
            <a:r>
              <a:rPr sz="1400" dirty="0" err="1"/>
              <a:t>один</a:t>
            </a:r>
            <a:r>
              <a:rPr sz="1400" dirty="0"/>
              <a:t>, </a:t>
            </a:r>
            <a:r>
              <a:rPr sz="1400" dirty="0" err="1"/>
              <a:t>а</a:t>
            </a:r>
            <a:r>
              <a:rPr sz="1400" dirty="0"/>
              <a:t> </a:t>
            </a:r>
            <a:r>
              <a:rPr sz="1400" dirty="0" err="1"/>
              <a:t>несколько</a:t>
            </a:r>
            <a:r>
              <a:rPr sz="1400" dirty="0"/>
              <a:t> </a:t>
            </a:r>
            <a:r>
              <a:rPr sz="1400" dirty="0" err="1"/>
              <a:t>договоров</a:t>
            </a:r>
            <a:r>
              <a:rPr sz="1400" dirty="0"/>
              <a:t>, </a:t>
            </a:r>
            <a:r>
              <a:rPr sz="1400" dirty="0" err="1"/>
              <a:t>поэтому</a:t>
            </a:r>
            <a:r>
              <a:rPr sz="1400" dirty="0"/>
              <a:t> </a:t>
            </a:r>
            <a:r>
              <a:rPr sz="1400" dirty="0" err="1"/>
              <a:t>важно</a:t>
            </a:r>
            <a:r>
              <a:rPr sz="1400" dirty="0"/>
              <a:t> </a:t>
            </a:r>
            <a:r>
              <a:rPr sz="1400" dirty="0" err="1"/>
              <a:t>внимательно</a:t>
            </a:r>
            <a:r>
              <a:rPr sz="1400" dirty="0"/>
              <a:t> </a:t>
            </a:r>
            <a:r>
              <a:rPr sz="1400" dirty="0" err="1"/>
              <a:t>прочитать</a:t>
            </a:r>
            <a:r>
              <a:rPr sz="1400" dirty="0"/>
              <a:t> </a:t>
            </a:r>
            <a:r>
              <a:rPr sz="1400" dirty="0" err="1"/>
              <a:t>каждый</a:t>
            </a:r>
            <a:r>
              <a:rPr sz="1400" dirty="0"/>
              <a:t> </a:t>
            </a:r>
            <a:r>
              <a:rPr sz="1400" dirty="0" err="1"/>
              <a:t>из</a:t>
            </a:r>
            <a:r>
              <a:rPr sz="1400" dirty="0"/>
              <a:t> </a:t>
            </a:r>
            <a:r>
              <a:rPr sz="1400" dirty="0" err="1"/>
              <a:t>них</a:t>
            </a:r>
            <a:r>
              <a:rPr sz="1400" dirty="0"/>
              <a:t>.</a:t>
            </a:r>
            <a:endParaRPr lang="ru-RU" sz="1400" dirty="0"/>
          </a:p>
          <a:p>
            <a:pPr marL="216000" indent="288000">
              <a:lnSpc>
                <a:spcPts val="2200"/>
              </a:lnSpc>
              <a:buClr>
                <a:srgbClr val="4CAF90"/>
              </a:buClr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2456541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68135" y="1442690"/>
            <a:ext cx="10046525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4CAF90"/>
                </a:solidFill>
              </a:rPr>
              <a:t>Управляйте своим кредитом </a:t>
            </a:r>
            <a:r>
              <a:rPr lang="ru-RU" sz="2800" dirty="0" err="1">
                <a:solidFill>
                  <a:srgbClr val="4CAF90"/>
                </a:solidFill>
              </a:rPr>
              <a:t>онлайн</a:t>
            </a:r>
            <a:endParaRPr lang="ru-RU" sz="2200" dirty="0">
              <a:solidFill>
                <a:srgbClr val="4CAF90"/>
              </a:solidFill>
            </a:endParaRPr>
          </a:p>
          <a:p>
            <a:endParaRPr lang="ru-RU" dirty="0">
              <a:solidFill>
                <a:srgbClr val="4CAF90"/>
              </a:solidFill>
            </a:endParaRPr>
          </a:p>
          <a:p>
            <a:endParaRPr lang="ru-RU" sz="2400" b="0" dirty="0">
              <a:solidFill>
                <a:srgbClr val="4CAF90"/>
              </a:solidFill>
            </a:endParaRPr>
          </a:p>
        </p:txBody>
      </p:sp>
      <p:sp>
        <p:nvSpPr>
          <p:cNvPr id="6" name="Shape 304"/>
          <p:cNvSpPr/>
          <p:nvPr/>
        </p:nvSpPr>
        <p:spPr>
          <a:xfrm>
            <a:off x="5783283" y="2693059"/>
            <a:ext cx="4631377" cy="394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indent="180000" algn="just">
              <a:buClr>
                <a:srgbClr val="4CAF90"/>
              </a:buClr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ea typeface="Tahoma" pitchFamily="34" charset="0"/>
                <a:cs typeface="Tahoma" pitchFamily="34" charset="0"/>
              </a:rPr>
              <a:t>Управлять своими кредитными продуктами  можно без посещения  банка.</a:t>
            </a:r>
          </a:p>
          <a:p>
            <a:pPr indent="180000" algn="just">
              <a:buClr>
                <a:srgbClr val="4CAF90"/>
              </a:buClr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olidFill>
                  <a:srgbClr val="4D4D4C"/>
                </a:solidFill>
                <a:latin typeface="Tahoma"/>
                <a:ea typeface="Tahoma"/>
                <a:cs typeface="Tahoma"/>
                <a:sym typeface="Calibri Light"/>
              </a:rPr>
              <a:t>Загляните в личный кабинет пользователя или в приложение.</a:t>
            </a:r>
          </a:p>
          <a:p>
            <a:pPr indent="180000" algn="just">
              <a:lnSpc>
                <a:spcPts val="1900"/>
              </a:lnSpc>
              <a:buClr>
                <a:srgbClr val="4CAF90"/>
              </a:buClr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dirty="0"/>
              <a:t> </a:t>
            </a:r>
            <a:r>
              <a:rPr lang="ru-RU" sz="1400" dirty="0"/>
              <a:t>Здесь вы можете найти информацию о:</a:t>
            </a:r>
          </a:p>
          <a:p>
            <a:pPr indent="180000" algn="just">
              <a:lnSpc>
                <a:spcPts val="1900"/>
              </a:lnSpc>
              <a:buClr>
                <a:srgbClr val="4CAF90"/>
              </a:buClr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ru-RU" sz="1400" dirty="0"/>
          </a:p>
          <a:p>
            <a:pPr indent="180000" algn="just">
              <a:lnSpc>
                <a:spcPct val="150000"/>
              </a:lnSpc>
              <a:buClr>
                <a:srgbClr val="4CAF90"/>
              </a:buClr>
              <a:buFont typeface="Wingdings" pitchFamily="2" charset="2"/>
              <a:buChar char="ü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 сумме очередного платежа</a:t>
            </a:r>
          </a:p>
          <a:p>
            <a:pPr indent="180000" algn="just">
              <a:lnSpc>
                <a:spcPct val="150000"/>
              </a:lnSpc>
              <a:buClr>
                <a:srgbClr val="4CAF90"/>
              </a:buClr>
              <a:buFont typeface="Wingdings" pitchFamily="2" charset="2"/>
              <a:buChar char="ü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Дате очередного платежа</a:t>
            </a:r>
          </a:p>
          <a:p>
            <a:pPr indent="180000" algn="just">
              <a:lnSpc>
                <a:spcPct val="150000"/>
              </a:lnSpc>
              <a:buClr>
                <a:srgbClr val="4CAF90"/>
              </a:buClr>
              <a:buFont typeface="Wingdings" pitchFamily="2" charset="2"/>
              <a:buChar char="ü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Остаток задолженности</a:t>
            </a:r>
          </a:p>
          <a:p>
            <a:pPr indent="180000" algn="just">
              <a:lnSpc>
                <a:spcPct val="150000"/>
              </a:lnSpc>
              <a:buClr>
                <a:srgbClr val="4CAF90"/>
              </a:buClr>
              <a:buFont typeface="Wingdings" pitchFamily="2" charset="2"/>
              <a:buChar char="ü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Заказать выписку со счета</a:t>
            </a:r>
          </a:p>
          <a:p>
            <a:pPr indent="180000" algn="just">
              <a:lnSpc>
                <a:spcPct val="150000"/>
              </a:lnSpc>
              <a:buClr>
                <a:srgbClr val="4CAF90"/>
              </a:buClr>
              <a:buFont typeface="Wingdings" pitchFamily="2" charset="2"/>
              <a:buChar char="ü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Отследить историю платежей и покупок</a:t>
            </a:r>
          </a:p>
          <a:p>
            <a:pPr indent="180000" algn="just">
              <a:lnSpc>
                <a:spcPct val="150000"/>
              </a:lnSpc>
              <a:buClr>
                <a:srgbClr val="4CAF90"/>
              </a:buClr>
              <a:buFont typeface="Wingdings" pitchFamily="2" charset="2"/>
              <a:buChar char="ü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ru-RU" sz="1400" dirty="0"/>
          </a:p>
          <a:p>
            <a:pPr marL="285750" indent="180000" algn="just">
              <a:lnSpc>
                <a:spcPts val="2200"/>
              </a:lnSpc>
              <a:buClr>
                <a:srgbClr val="4CAF90"/>
              </a:buClr>
              <a:buSzPct val="100000"/>
              <a:defRPr sz="1200" b="1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800" dirty="0">
                <a:solidFill>
                  <a:srgbClr val="68AF90"/>
                </a:solidFill>
              </a:rPr>
              <a:t>Это очень удобно и экономит ваше время!</a:t>
            </a:r>
            <a:endParaRPr sz="1800" b="0" dirty="0">
              <a:solidFill>
                <a:srgbClr val="68AF90"/>
              </a:solidFill>
            </a:endParaRPr>
          </a:p>
        </p:txBody>
      </p:sp>
      <p:pic>
        <p:nvPicPr>
          <p:cNvPr id="9" name="Рисунок 8" descr="IMG_20191014_1251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80" y="2693059"/>
            <a:ext cx="1911607" cy="3220527"/>
          </a:xfrm>
          <a:prstGeom prst="rect">
            <a:avLst/>
          </a:prstGeom>
        </p:spPr>
      </p:pic>
      <p:pic>
        <p:nvPicPr>
          <p:cNvPr id="10" name="Рисунок 9" descr="IMG_20191014_1248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3942" y="2693059"/>
            <a:ext cx="2448080" cy="342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41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68135" y="1442690"/>
            <a:ext cx="10046525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4CAF90"/>
                </a:solidFill>
              </a:rPr>
              <a:t>Оформить полис страхования </a:t>
            </a:r>
            <a:r>
              <a:rPr lang="ru-RU" sz="2800" dirty="0" err="1">
                <a:solidFill>
                  <a:srgbClr val="4CAF90"/>
                </a:solidFill>
              </a:rPr>
              <a:t>онлайн</a:t>
            </a:r>
            <a:endParaRPr lang="ru-RU" sz="2200" dirty="0">
              <a:solidFill>
                <a:srgbClr val="4CAF90"/>
              </a:solidFill>
            </a:endParaRPr>
          </a:p>
          <a:p>
            <a:endParaRPr lang="ru-RU" dirty="0">
              <a:solidFill>
                <a:srgbClr val="4CAF90"/>
              </a:solidFill>
            </a:endParaRPr>
          </a:p>
          <a:p>
            <a:endParaRPr lang="ru-RU" sz="2400" b="0" dirty="0">
              <a:solidFill>
                <a:srgbClr val="4CAF90"/>
              </a:solidFill>
            </a:endParaRPr>
          </a:p>
        </p:txBody>
      </p:sp>
      <p:sp>
        <p:nvSpPr>
          <p:cNvPr id="6" name="Shape 304"/>
          <p:cNvSpPr/>
          <p:nvPr/>
        </p:nvSpPr>
        <p:spPr>
          <a:xfrm>
            <a:off x="5259198" y="2307071"/>
            <a:ext cx="4765043" cy="5044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indent="180000" algn="just">
              <a:buClr>
                <a:srgbClr val="4CAF90"/>
              </a:buClr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ОСАГО, страхование для виз и путешествий, страхование недвижимости, сделать предварительный расчет КАСКО теперь также возможно в режиме онлайн.</a:t>
            </a:r>
          </a:p>
          <a:p>
            <a:pPr indent="180000" algn="just">
              <a:buClr>
                <a:srgbClr val="4CAF90"/>
              </a:buClr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180000" algn="just">
              <a:lnSpc>
                <a:spcPct val="200000"/>
              </a:lnSpc>
              <a:buClr>
                <a:srgbClr val="4CAF90"/>
              </a:buClr>
              <a:buFont typeface="Wingdings" pitchFamily="2" charset="2"/>
              <a:buChar char="ü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Выберите поставщика услуги</a:t>
            </a:r>
          </a:p>
          <a:p>
            <a:pPr indent="180000" algn="just">
              <a:lnSpc>
                <a:spcPct val="200000"/>
              </a:lnSpc>
              <a:buClr>
                <a:srgbClr val="4CAF90"/>
              </a:buClr>
              <a:buFont typeface="Wingdings" pitchFamily="2" charset="2"/>
              <a:buChar char="ü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Выберите  необходимый вам полис страхования</a:t>
            </a:r>
          </a:p>
          <a:p>
            <a:pPr indent="180000" algn="just">
              <a:lnSpc>
                <a:spcPct val="200000"/>
              </a:lnSpc>
              <a:buClr>
                <a:srgbClr val="4CAF90"/>
              </a:buClr>
              <a:buFont typeface="Wingdings" pitchFamily="2" charset="2"/>
              <a:buChar char="ü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Заполните анкету</a:t>
            </a:r>
          </a:p>
          <a:p>
            <a:pPr indent="180000" algn="just">
              <a:lnSpc>
                <a:spcPct val="200000"/>
              </a:lnSpc>
              <a:buClr>
                <a:srgbClr val="4CAF90"/>
              </a:buClr>
              <a:buFont typeface="Wingdings" pitchFamily="2" charset="2"/>
              <a:buChar char="ü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Получите расчет полиса</a:t>
            </a:r>
          </a:p>
          <a:p>
            <a:pPr indent="180000" algn="just">
              <a:lnSpc>
                <a:spcPct val="200000"/>
              </a:lnSpc>
              <a:buClr>
                <a:srgbClr val="4CAF90"/>
              </a:buClr>
              <a:buFont typeface="Wingdings" pitchFamily="2" charset="2"/>
              <a:buChar char="ü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Ознакомьтесь с условиями страхования</a:t>
            </a:r>
          </a:p>
          <a:p>
            <a:pPr indent="180000" algn="just">
              <a:lnSpc>
                <a:spcPct val="200000"/>
              </a:lnSpc>
              <a:buClr>
                <a:srgbClr val="4CAF90"/>
              </a:buClr>
              <a:buFont typeface="Wingdings" pitchFamily="2" charset="2"/>
              <a:buChar char="ü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Оплатите полис  картой</a:t>
            </a:r>
          </a:p>
          <a:p>
            <a:pPr indent="180000" algn="just">
              <a:lnSpc>
                <a:spcPct val="200000"/>
              </a:lnSpc>
              <a:buClr>
                <a:srgbClr val="4CAF90"/>
              </a:buClr>
              <a:buFont typeface="Wingdings" pitchFamily="2" charset="2"/>
              <a:buChar char="ü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Получите полис на электронную почту</a:t>
            </a:r>
          </a:p>
          <a:p>
            <a:pPr indent="180000" algn="just">
              <a:lnSpc>
                <a:spcPct val="200000"/>
              </a:lnSpc>
              <a:buClr>
                <a:srgbClr val="4CAF90"/>
              </a:buClr>
              <a:buFont typeface="Wingdings" pitchFamily="2" charset="2"/>
              <a:buChar char="ü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Распечатайте его </a:t>
            </a:r>
          </a:p>
          <a:p>
            <a:pPr indent="180000" algn="just">
              <a:buClr>
                <a:srgbClr val="4CAF90"/>
              </a:buClr>
              <a:buFont typeface="Wingdings" pitchFamily="2" charset="2"/>
              <a:buChar char="ü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 marL="285750" indent="180000">
              <a:lnSpc>
                <a:spcPts val="2200"/>
              </a:lnSpc>
              <a:buClr>
                <a:srgbClr val="4CAF90"/>
              </a:buClr>
              <a:buSzPct val="100000"/>
              <a:buFont typeface="Lucida Grande"/>
              <a:buChar char="●"/>
              <a:defRPr sz="1200" b="1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</p:txBody>
      </p:sp>
      <p:pic>
        <p:nvPicPr>
          <p:cNvPr id="7" name="Рисунок 6" descr="Screenshot_2019-10-15-08-40-09-273_com.android.brows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10" y="2307071"/>
            <a:ext cx="2419151" cy="2326534"/>
          </a:xfrm>
          <a:prstGeom prst="rect">
            <a:avLst/>
          </a:prstGeom>
        </p:spPr>
      </p:pic>
      <p:pic>
        <p:nvPicPr>
          <p:cNvPr id="9" name="Рисунок 8" descr="Screenshot_2019-10-15-08-41-27-699_com.android.brows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489" y="4455292"/>
            <a:ext cx="3189544" cy="254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41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" name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9232" y="2311400"/>
            <a:ext cx="2382017" cy="3296047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82032" y="1351885"/>
            <a:ext cx="9619774" cy="875695"/>
          </a:xfrm>
        </p:spPr>
        <p:txBody>
          <a:bodyPr/>
          <a:lstStyle/>
          <a:p>
            <a:r>
              <a:rPr lang="ru-RU" sz="2400" dirty="0">
                <a:solidFill>
                  <a:srgbClr val="4CAF90"/>
                </a:solidFill>
              </a:rPr>
              <a:t>Давайте знакомиться!</a:t>
            </a:r>
          </a:p>
        </p:txBody>
      </p:sp>
      <p:sp>
        <p:nvSpPr>
          <p:cNvPr id="9" name="Shape 124"/>
          <p:cNvSpPr/>
          <p:nvPr/>
        </p:nvSpPr>
        <p:spPr>
          <a:xfrm>
            <a:off x="5953443" y="1798320"/>
            <a:ext cx="4261725" cy="4570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 b="1">
                <a:solidFill>
                  <a:srgbClr val="54B6C9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2800" dirty="0">
                <a:solidFill>
                  <a:srgbClr val="68AF90"/>
                </a:solidFill>
              </a:rPr>
              <a:t>ФИО спикера</a:t>
            </a:r>
          </a:p>
          <a:p>
            <a:pPr algn="just">
              <a:lnSpc>
                <a:spcPct val="150000"/>
              </a:lnSpc>
              <a:defRPr sz="1200" b="1">
                <a:solidFill>
                  <a:srgbClr val="54B6C9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ru-RU" sz="1400" dirty="0">
              <a:solidFill>
                <a:srgbClr val="68AF90"/>
              </a:solidFill>
            </a:endParaRPr>
          </a:p>
          <a:p>
            <a:pPr algn="just">
              <a:lnSpc>
                <a:spcPct val="150000"/>
              </a:lnSpc>
              <a:defRPr sz="1200" b="1">
                <a:solidFill>
                  <a:srgbClr val="54B6C9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>
                <a:solidFill>
                  <a:srgbClr val="68AF90"/>
                </a:solidFill>
              </a:rPr>
              <a:t>Самопрезентация</a:t>
            </a:r>
            <a:r>
              <a:rPr sz="1400"/>
              <a:t>*</a:t>
            </a:r>
          </a:p>
          <a:p>
            <a:pPr algn="just">
              <a:lnSpc>
                <a:spcPct val="15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/>
              <a:t>Компания, которую представляет, несколько слов о компании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/>
              <a:t>Опыт в качестве эксперта в финансовой сфере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/>
              <a:t>Достижения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/>
              <a:t>и прочее…</a:t>
            </a:r>
            <a:endParaRPr lang="ru-RU" sz="1400" dirty="0"/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Информация о спикере заполняется самим спикером в рамках подготовки к выступлению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2456541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4432" y="1543792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rgbClr val="4CAF90"/>
                </a:solidFill>
              </a:rPr>
              <a:t>Права и обязанности заемщика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9E12354-3C79-40D3-B2BA-C1A8BC5B640E}"/>
              </a:ext>
            </a:extLst>
          </p:cNvPr>
          <p:cNvSpPr txBox="1">
            <a:spLocks/>
          </p:cNvSpPr>
          <p:nvPr/>
        </p:nvSpPr>
        <p:spPr>
          <a:xfrm>
            <a:off x="754443" y="2075952"/>
            <a:ext cx="8864570" cy="9443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SzPct val="70000"/>
              <a:buFont typeface="HiraginoSans-W3" charset="-128"/>
              <a:buChar char="◉"/>
              <a:defRPr sz="1300" kern="1200">
                <a:solidFill>
                  <a:schemeClr val="bg2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000"/>
              </a:lnSpc>
              <a:buClrTx/>
              <a:buFont typeface="HiraginoSans-W3" charset="-128"/>
              <a:buNone/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Получение кредита предполагает обязанность вернуть в установленные кредитным договором (договором займа) сроки основную сумму долга (сумму, которая была получена от банка, а также уплатить проценты за пользование кредитом. </a:t>
            </a:r>
          </a:p>
          <a:p>
            <a:pPr marL="457200" indent="-457200" algn="just">
              <a:buClrTx/>
              <a:buFont typeface="+mj-lt"/>
              <a:buAutoNum type="arabicPeriod"/>
            </a:pPr>
            <a:endParaRPr lang="ru-RU" sz="2400" b="1" dirty="0">
              <a:solidFill>
                <a:srgbClr val="777777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FE585A1-D34A-4038-9DF5-D6F8FAC84803}"/>
              </a:ext>
            </a:extLst>
          </p:cNvPr>
          <p:cNvSpPr/>
          <p:nvPr/>
        </p:nvSpPr>
        <p:spPr>
          <a:xfrm>
            <a:off x="4461100" y="3179606"/>
            <a:ext cx="5754068" cy="322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90000"/>
              </a:lnSpc>
              <a:spcBef>
                <a:spcPts val="750"/>
              </a:spcBef>
              <a:buClr>
                <a:srgbClr val="4CAF90"/>
              </a:buClr>
              <a:buSzPct val="100000"/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charset="0"/>
                <a:ea typeface="Tahoma" charset="0"/>
                <a:cs typeface="Tahoma" charset="0"/>
              </a:rPr>
              <a:t>Получить исчерпывающую информацию о полной стоимости кредита, включая о плюсах и минусах выбранного кредита.</a:t>
            </a:r>
          </a:p>
          <a:p>
            <a:pPr marL="171450" indent="-171450" algn="just">
              <a:lnSpc>
                <a:spcPct val="90000"/>
              </a:lnSpc>
              <a:spcBef>
                <a:spcPts val="750"/>
              </a:spcBef>
              <a:buClr>
                <a:srgbClr val="4CAF90"/>
              </a:buClr>
              <a:buSzPct val="100000"/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charset="0"/>
                <a:ea typeface="Tahoma" charset="0"/>
                <a:cs typeface="Tahoma" charset="0"/>
              </a:rPr>
              <a:t>Получить деньги в срок, указанный в кредитном договоре.</a:t>
            </a:r>
          </a:p>
          <a:p>
            <a:pPr marL="171450" indent="-171450" algn="just">
              <a:lnSpc>
                <a:spcPct val="90000"/>
              </a:lnSpc>
              <a:spcBef>
                <a:spcPts val="750"/>
              </a:spcBef>
              <a:buClr>
                <a:srgbClr val="4CAF90"/>
              </a:buClr>
              <a:buSzPct val="100000"/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charset="0"/>
                <a:ea typeface="Tahoma" charset="0"/>
                <a:cs typeface="Tahoma" charset="0"/>
              </a:rPr>
              <a:t>До момента передачи денег отказаться от получения кредита. </a:t>
            </a:r>
          </a:p>
          <a:p>
            <a:pPr marL="171450" indent="-171450" algn="just">
              <a:lnSpc>
                <a:spcPct val="90000"/>
              </a:lnSpc>
              <a:spcBef>
                <a:spcPts val="750"/>
              </a:spcBef>
              <a:buClr>
                <a:srgbClr val="4CAF90"/>
              </a:buClr>
              <a:buSzPct val="100000"/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charset="0"/>
                <a:ea typeface="Tahoma" charset="0"/>
                <a:cs typeface="Tahoma" charset="0"/>
              </a:rPr>
              <a:t>Досрочно вернуть деньги без предварительного уведомления о таком решении (если с момента получения кредита не прошло больше 14 дней).</a:t>
            </a:r>
          </a:p>
          <a:p>
            <a:pPr marL="171450" indent="-171450" algn="just">
              <a:lnSpc>
                <a:spcPct val="90000"/>
              </a:lnSpc>
              <a:spcBef>
                <a:spcPts val="750"/>
              </a:spcBef>
              <a:buClr>
                <a:srgbClr val="4CAF90"/>
              </a:buClr>
              <a:buSzPct val="100000"/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charset="0"/>
                <a:ea typeface="Tahoma" charset="0"/>
                <a:cs typeface="Tahoma" charset="0"/>
              </a:rPr>
              <a:t>Получать бесплатно информацию обо всех операциях по своему счету.</a:t>
            </a:r>
          </a:p>
          <a:p>
            <a:pPr marL="171450" indent="-171450" algn="just">
              <a:lnSpc>
                <a:spcPct val="90000"/>
              </a:lnSpc>
              <a:spcBef>
                <a:spcPts val="750"/>
              </a:spcBef>
              <a:buClr>
                <a:srgbClr val="4CAF90"/>
              </a:buClr>
              <a:buSzPct val="100000"/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charset="0"/>
                <a:ea typeface="Tahoma" charset="0"/>
                <a:cs typeface="Tahoma" charset="0"/>
              </a:rPr>
              <a:t>Соблюдение банковской тайны в отношении ваших персональных данных.</a:t>
            </a:r>
          </a:p>
          <a:p>
            <a:pPr marL="171450" indent="-171450" algn="just">
              <a:lnSpc>
                <a:spcPct val="90000"/>
              </a:lnSpc>
              <a:spcBef>
                <a:spcPts val="750"/>
              </a:spcBef>
              <a:buClr>
                <a:srgbClr val="4CAF90"/>
              </a:buClr>
              <a:buSzPct val="100000"/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charset="0"/>
                <a:ea typeface="Tahoma" charset="0"/>
                <a:cs typeface="Tahoma" charset="0"/>
              </a:rPr>
              <a:t>Если нет возможности вернуть долг, признать себя банкротом. А в некоторых случаях, даже обязанность</a:t>
            </a:r>
            <a:r>
              <a:rPr lang="ru-RU" sz="1400" dirty="0">
                <a:solidFill>
                  <a:srgbClr val="777777"/>
                </a:solidFill>
                <a:latin typeface="Tahoma" charset="0"/>
                <a:ea typeface="Tahoma" charset="0"/>
                <a:cs typeface="Tahoma" charset="0"/>
              </a:rPr>
              <a:t>. </a:t>
            </a:r>
          </a:p>
        </p:txBody>
      </p:sp>
      <p:pic>
        <p:nvPicPr>
          <p:cNvPr id="7" name="image10.png">
            <a:extLst>
              <a:ext uri="{FF2B5EF4-FFF2-40B4-BE49-F238E27FC236}">
                <a16:creationId xmlns:a16="http://schemas.microsoft.com/office/drawing/2014/main" id="{1E104FB3-9A67-41E6-AC43-A3EBE025A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32" y="3306203"/>
            <a:ext cx="3432367" cy="234645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56541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17661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4CAF90"/>
                </a:solidFill>
              </a:rPr>
              <a:t>Страховка по кредиту</a:t>
            </a:r>
          </a:p>
        </p:txBody>
      </p:sp>
      <p:pic>
        <p:nvPicPr>
          <p:cNvPr id="7" name="Picture 2" descr="https://im0-tub-ru.yandex.net/i?id=31028d71b21a26ab9f581dfc3d5e1643-l&amp;n=13">
            <a:extLst>
              <a:ext uri="{FF2B5EF4-FFF2-40B4-BE49-F238E27FC236}">
                <a16:creationId xmlns:a16="http://schemas.microsoft.com/office/drawing/2014/main" id="{B8E39844-4405-454E-A193-36704ECEF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186" y="1974850"/>
            <a:ext cx="6780564" cy="452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541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4CAF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Страховка по кредиту</a:t>
            </a:r>
            <a:endParaRPr lang="ru-RU" sz="2800" b="0" dirty="0">
              <a:solidFill>
                <a:srgbClr val="4CAF90"/>
              </a:solidFill>
            </a:endParaRPr>
          </a:p>
        </p:txBody>
      </p:sp>
      <p:sp>
        <p:nvSpPr>
          <p:cNvPr id="4" name="Объект 4"/>
          <p:cNvSpPr>
            <a:spLocks noGrp="1"/>
          </p:cNvSpPr>
          <p:nvPr>
            <p:ph idx="1"/>
          </p:nvPr>
        </p:nvSpPr>
        <p:spPr>
          <a:xfrm>
            <a:off x="534432" y="2185060"/>
            <a:ext cx="8509999" cy="913916"/>
          </a:xfrm>
        </p:spPr>
        <p:txBody>
          <a:bodyPr>
            <a:noAutofit/>
          </a:bodyPr>
          <a:lstStyle/>
          <a:p>
            <a:pPr marL="0" indent="0" defTabSz="914400" hangingPunc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sym typeface="Calibri"/>
              </a:rPr>
              <a:t>С 1 июня 2016 года у покупателей страхования появилась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возможность отказаться от ненужной услуги и вернуть деньги –  п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sym typeface="Calibri"/>
              </a:rPr>
              <a:t>олностью или большую их часть. </a:t>
            </a:r>
          </a:p>
          <a:p>
            <a:pPr marL="0" indent="0" defTabSz="914400" hangingPunc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sym typeface="Calibri"/>
              </a:rPr>
              <a:t>Это можно сделать в </a:t>
            </a:r>
            <a:r>
              <a:rPr lang="ru-RU" sz="1600" b="1" dirty="0">
                <a:solidFill>
                  <a:srgbClr val="4CAF90"/>
                </a:solidFill>
              </a:rPr>
              <a:t>«период охлаждения» = 14 дней</a:t>
            </a:r>
            <a:r>
              <a:rPr lang="ru-RU" sz="1600" dirty="0">
                <a:solidFill>
                  <a:srgbClr val="4CAF90"/>
                </a:solidFill>
              </a:rPr>
              <a:t>.</a:t>
            </a:r>
            <a:endParaRPr lang="ru-RU" sz="1600" dirty="0">
              <a:solidFill>
                <a:srgbClr val="4CAF90"/>
              </a:solidFill>
              <a:sym typeface="Calibri"/>
            </a:endParaRPr>
          </a:p>
          <a:p>
            <a:pPr marL="446088" lvl="0" indent="-265113">
              <a:buNone/>
            </a:pPr>
            <a:endParaRPr lang="ru-RU" sz="2400" dirty="0"/>
          </a:p>
        </p:txBody>
      </p:sp>
      <p:pic>
        <p:nvPicPr>
          <p:cNvPr id="5" name="Рисунок 4" descr="Отказаться от страховк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583" y="3301340"/>
            <a:ext cx="7935848" cy="339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41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" name="Заголовок 7"/>
          <p:cNvSpPr>
            <a:spLocks noGrp="1"/>
          </p:cNvSpPr>
          <p:nvPr>
            <p:ph type="title"/>
          </p:nvPr>
        </p:nvSpPr>
        <p:spPr>
          <a:xfrm>
            <a:off x="596348" y="2185060"/>
            <a:ext cx="9316278" cy="4030210"/>
          </a:xfrm>
        </p:spPr>
        <p:txBody>
          <a:bodyPr>
            <a:noAutofit/>
          </a:bodyPr>
          <a:lstStyle/>
          <a:p>
            <a:pPr algn="just" fontAlgn="base">
              <a:spcAft>
                <a:spcPts val="1200"/>
              </a:spcAft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ru-RU" sz="1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Проверить попадает ли страховой полис под «период охлаждения» - минимум 14 дней с момента заключения договора.  СК обязана прописать условия в правилах страхования или в договоре.  (Только для </a:t>
            </a:r>
            <a:r>
              <a:rPr lang="ru-RU" sz="16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физ.лиц</a:t>
            </a:r>
            <a:r>
              <a:rPr lang="ru-RU" sz="1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 добровольные виды страхования. На обязательные  виды страхования   - ОСАГО -  «период охлаждения» не распространяется).</a:t>
            </a:r>
            <a:br>
              <a:rPr lang="ru-RU" sz="1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br>
              <a:rPr lang="ru-RU" sz="1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ru-RU" sz="1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Подайте письменное заявление об отказе от страховки в свою СК  + </a:t>
            </a:r>
            <a:r>
              <a:rPr lang="en-US" sz="1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пакет документов  (паспорт, банковские реквизиты, оригинал договора страхования и квитанцию об оплате).</a:t>
            </a:r>
            <a:br>
              <a:rPr lang="ru-RU" sz="1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br>
              <a:rPr lang="ru-RU" sz="1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ru-RU" sz="1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Деньги вам обязаны вернуть в течение 10 рабочих дней со дня получения письменного </a:t>
            </a:r>
            <a:r>
              <a:rPr lang="en-US" sz="1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заявления и пакета документов. </a:t>
            </a:r>
            <a:br>
              <a:rPr lang="ru-RU" sz="1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br>
              <a:rPr lang="ru-RU" sz="1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</a:t>
            </a:r>
            <a:r>
              <a:rPr lang="ru-RU" sz="1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Если СК отказывается расторгать договор в «период охлаждения» напишите жалобу в Роспотребнадзор и Банк России.</a:t>
            </a:r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59A57DAD-158E-4DA7-925A-CE1FF3F38E21}"/>
              </a:ext>
            </a:extLst>
          </p:cNvPr>
          <p:cNvSpPr txBox="1">
            <a:spLocks/>
          </p:cNvSpPr>
          <p:nvPr/>
        </p:nvSpPr>
        <p:spPr>
          <a:xfrm>
            <a:off x="908602" y="1426522"/>
            <a:ext cx="8509998" cy="551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algn="ctr"/>
            <a:r>
              <a:rPr lang="ru-RU" sz="2800" dirty="0">
                <a:solidFill>
                  <a:srgbClr val="4CAF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отказаться от страховки по кредиту?</a:t>
            </a:r>
          </a:p>
        </p:txBody>
      </p:sp>
    </p:spTree>
    <p:extLst>
      <p:ext uri="{BB962C8B-B14F-4D97-AF65-F5344CB8AC3E}">
        <p14:creationId xmlns:p14="http://schemas.microsoft.com/office/powerpoint/2010/main" val="2456541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EAD4F-4257-D143-A13A-A9D056CF9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80" y="2351314"/>
            <a:ext cx="5037512" cy="274973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ru-RU" dirty="0"/>
              <a:t>КАК ВЫЙТИ ИЗ «ДОЛГОВОЙ ЛОВУШКИ»</a:t>
            </a:r>
          </a:p>
        </p:txBody>
      </p:sp>
    </p:spTree>
    <p:extLst>
      <p:ext uri="{BB962C8B-B14F-4D97-AF65-F5344CB8AC3E}">
        <p14:creationId xmlns:p14="http://schemas.microsoft.com/office/powerpoint/2010/main" val="2756021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endParaRPr lang="ru-RU" sz="2400" b="0" dirty="0">
              <a:solidFill>
                <a:srgbClr val="4CAF9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4CAF90"/>
                </a:solidFill>
              </a:rPr>
              <a:t>Выход из долгов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3921" y="2392326"/>
            <a:ext cx="805667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6981" indent="-391776">
              <a:spcBef>
                <a:spcPts val="633"/>
              </a:spcBef>
              <a:buFontTx/>
              <a:buAutoNum type="arabicPeriod"/>
            </a:pPr>
            <a:r>
              <a:rPr lang="ru-RU" altLang="ru-RU" sz="1600" b="1" dirty="0">
                <a:solidFill>
                  <a:srgbClr val="4CAF9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Досрочное погашение</a:t>
            </a:r>
          </a:p>
          <a:p>
            <a:pPr marL="738347" lvl="4" indent="-391776">
              <a:spcBef>
                <a:spcPts val="633"/>
              </a:spcBef>
            </a:pP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 снежной лавины (по размеру ставки, от большей к меньшей)</a:t>
            </a:r>
          </a:p>
          <a:p>
            <a:pPr marL="738347" lvl="4" indent="-391776">
              <a:spcBef>
                <a:spcPts val="633"/>
              </a:spcBef>
            </a:pP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 снежного кома (по размеру текущего долга, от меньшего к большему)</a:t>
            </a:r>
            <a:b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altLang="ru-RU" sz="16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36981" indent="-391776">
              <a:spcBef>
                <a:spcPts val="633"/>
              </a:spcBef>
              <a:buFontTx/>
              <a:buAutoNum type="arabicPeriod"/>
            </a:pPr>
            <a:r>
              <a:rPr lang="ru-RU" altLang="ru-RU" sz="1600" b="1" dirty="0">
                <a:solidFill>
                  <a:srgbClr val="4CAF9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Рефинансирование</a:t>
            </a:r>
            <a:r>
              <a:rPr lang="ru-RU" alt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(объединение кредитов в один с </a:t>
            </a:r>
            <a:r>
              <a:rPr lang="ru-RU" altLang="ru-RU" sz="1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меньшей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ставкой / </a:t>
            </a:r>
            <a:r>
              <a:rPr lang="ru-RU" altLang="ru-RU" sz="1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большим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сроком)</a:t>
            </a:r>
            <a:br>
              <a:rPr lang="ru-RU" alt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alt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36981" indent="-391776">
              <a:spcBef>
                <a:spcPts val="633"/>
              </a:spcBef>
              <a:buFontTx/>
              <a:buAutoNum type="arabicPeriod"/>
            </a:pPr>
            <a:r>
              <a:rPr lang="ru-RU" altLang="ru-RU" sz="1600" b="1" dirty="0">
                <a:solidFill>
                  <a:srgbClr val="4CAF9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Реструктуризация</a:t>
            </a:r>
            <a:r>
              <a:rPr lang="ru-RU" alt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(изменение условий конкретного кредита)</a:t>
            </a:r>
          </a:p>
          <a:p>
            <a:pPr marL="436981" indent="-391776">
              <a:spcBef>
                <a:spcPts val="633"/>
              </a:spcBef>
              <a:buFontTx/>
              <a:buAutoNum type="arabicPeriod"/>
            </a:pPr>
            <a:endParaRPr lang="ru-RU" alt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36981" indent="-391776">
              <a:spcBef>
                <a:spcPts val="633"/>
              </a:spcBef>
              <a:buFontTx/>
              <a:buAutoNum type="arabicPeriod"/>
            </a:pPr>
            <a:r>
              <a:rPr lang="ru-RU" altLang="ru-RU" sz="1600" b="1" dirty="0">
                <a:solidFill>
                  <a:srgbClr val="4CAF9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Личное банкротство</a:t>
            </a:r>
          </a:p>
        </p:txBody>
      </p:sp>
    </p:spTree>
    <p:extLst>
      <p:ext uri="{BB962C8B-B14F-4D97-AF65-F5344CB8AC3E}">
        <p14:creationId xmlns:p14="http://schemas.microsoft.com/office/powerpoint/2010/main" val="2456541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4CAF90"/>
                </a:solidFill>
              </a:rPr>
              <a:t>ЕСЛИ НЕ МОЖЕТЕ ПЛАТИТЬ</a:t>
            </a:r>
          </a:p>
        </p:txBody>
      </p:sp>
      <p:pic>
        <p:nvPicPr>
          <p:cNvPr id="4" name="image1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6627" y="2861953"/>
            <a:ext cx="3258485" cy="2654664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5" name="Shape 333"/>
          <p:cNvSpPr/>
          <p:nvPr/>
        </p:nvSpPr>
        <p:spPr>
          <a:xfrm>
            <a:off x="4757970" y="1974850"/>
            <a:ext cx="5396236" cy="5152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Не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скрывайтесь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от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банка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сообщите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банк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сложившейся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ситуации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постарайтесь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договориться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реструктуризации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долга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снижении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ежемесячного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платежа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или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кредитных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каникулах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Проверьте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условия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договора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страхования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если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он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сопровождает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кредит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):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возможно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текущая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ситуация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является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страховым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случаем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Запросите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разных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банках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предложения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рефинансированию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долга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выберите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наиболее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выгодное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При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необходимости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обратитесь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консультацией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юристам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специалистам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защите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прав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потребителей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Если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вас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несколько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кредитов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поищите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вариант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рефинансировать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их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помощью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одного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кредита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меньшей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процентной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ставкой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или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меньшим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ежемесячным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платежом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случае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необоснованного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отказа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банка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реструктурировать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долг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или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нарушения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им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договора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обращайтесь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Банк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России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финансовому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омбудсмену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или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суд</a:t>
            </a:r>
            <a:r>
              <a:rPr sz="13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56541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4CAF90"/>
                </a:solidFill>
              </a:rPr>
              <a:t>ПОГАШЕНИЕ НЕСКОЛЬКИХ КРЕДИТОВ</a:t>
            </a:r>
          </a:p>
        </p:txBody>
      </p:sp>
      <p:pic>
        <p:nvPicPr>
          <p:cNvPr id="4" name="image14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34432" y="3335347"/>
            <a:ext cx="810115" cy="81011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343"/>
          <p:cNvSpPr/>
          <p:nvPr/>
        </p:nvSpPr>
        <p:spPr>
          <a:xfrm>
            <a:off x="736270" y="2233403"/>
            <a:ext cx="8481391" cy="1017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1400" dirty="0" err="1"/>
              <a:t>Если</a:t>
            </a:r>
            <a:r>
              <a:rPr sz="1400" dirty="0"/>
              <a:t> </a:t>
            </a:r>
            <a:r>
              <a:rPr sz="1400" dirty="0" err="1"/>
              <a:t>у</a:t>
            </a:r>
            <a:r>
              <a:rPr sz="1400" dirty="0"/>
              <a:t> </a:t>
            </a:r>
            <a:r>
              <a:rPr sz="1400" dirty="0" err="1"/>
              <a:t>вас</a:t>
            </a:r>
            <a:r>
              <a:rPr sz="1400" dirty="0"/>
              <a:t> </a:t>
            </a:r>
            <a:r>
              <a:rPr sz="1400" dirty="0" err="1"/>
              <a:t>есть</a:t>
            </a:r>
            <a:r>
              <a:rPr sz="1400" dirty="0"/>
              <a:t> </a:t>
            </a:r>
            <a:r>
              <a:rPr sz="1400" dirty="0" err="1"/>
              <a:t>несколько</a:t>
            </a:r>
            <a:r>
              <a:rPr sz="1400" dirty="0"/>
              <a:t> </a:t>
            </a:r>
            <a:r>
              <a:rPr sz="1400" dirty="0" err="1"/>
              <a:t>кредитов</a:t>
            </a:r>
            <a:r>
              <a:rPr sz="1400" dirty="0"/>
              <a:t> </a:t>
            </a:r>
            <a:r>
              <a:rPr sz="1400" dirty="0" err="1"/>
              <a:t>и</a:t>
            </a:r>
            <a:r>
              <a:rPr sz="1400" dirty="0"/>
              <a:t> </a:t>
            </a:r>
            <a:r>
              <a:rPr sz="1400" dirty="0" err="1"/>
              <a:t>рефинансирование</a:t>
            </a:r>
            <a:r>
              <a:rPr sz="1400" dirty="0"/>
              <a:t> </a:t>
            </a:r>
            <a:r>
              <a:rPr sz="1400" dirty="0" err="1"/>
              <a:t>невозможно</a:t>
            </a:r>
            <a:r>
              <a:rPr sz="1400" dirty="0"/>
              <a:t>, </a:t>
            </a:r>
            <a:r>
              <a:rPr sz="1400" dirty="0" err="1"/>
              <a:t>попробуйте</a:t>
            </a:r>
            <a:r>
              <a:rPr sz="1400" dirty="0"/>
              <a:t> </a:t>
            </a:r>
            <a:r>
              <a:rPr sz="1400" dirty="0" err="1"/>
              <a:t>использовать</a:t>
            </a:r>
            <a:r>
              <a:rPr sz="1400" dirty="0"/>
              <a:t> </a:t>
            </a:r>
            <a:r>
              <a:rPr sz="1400" dirty="0" err="1"/>
              <a:t>метод</a:t>
            </a:r>
            <a:r>
              <a:rPr sz="1400" dirty="0"/>
              <a:t> «</a:t>
            </a:r>
            <a:r>
              <a:rPr sz="1400" dirty="0" err="1"/>
              <a:t>снежного</a:t>
            </a:r>
            <a:r>
              <a:rPr sz="1400" dirty="0"/>
              <a:t> </a:t>
            </a:r>
            <a:r>
              <a:rPr sz="1400" dirty="0" err="1"/>
              <a:t>кома</a:t>
            </a:r>
            <a:r>
              <a:rPr sz="1400" dirty="0"/>
              <a:t>» </a:t>
            </a:r>
            <a:r>
              <a:rPr sz="1400" dirty="0" err="1"/>
              <a:t>выплачивая</a:t>
            </a:r>
            <a:r>
              <a:rPr sz="1400" dirty="0"/>
              <a:t> </a:t>
            </a:r>
            <a:r>
              <a:rPr sz="1400" dirty="0" err="1"/>
              <a:t>долги</a:t>
            </a:r>
            <a:r>
              <a:rPr sz="1400" dirty="0"/>
              <a:t> </a:t>
            </a:r>
            <a:r>
              <a:rPr sz="1400" dirty="0" err="1"/>
              <a:t>от</a:t>
            </a:r>
            <a:r>
              <a:rPr sz="1400" dirty="0"/>
              <a:t> </a:t>
            </a:r>
            <a:r>
              <a:rPr sz="1400" dirty="0" err="1"/>
              <a:t>меньшего</a:t>
            </a:r>
            <a:r>
              <a:rPr sz="1400" dirty="0"/>
              <a:t> </a:t>
            </a:r>
            <a:r>
              <a:rPr sz="1400" dirty="0" err="1"/>
              <a:t>к</a:t>
            </a:r>
            <a:r>
              <a:rPr sz="1400" dirty="0"/>
              <a:t> </a:t>
            </a:r>
            <a:r>
              <a:rPr sz="1400" dirty="0" err="1"/>
              <a:t>большему</a:t>
            </a:r>
            <a:r>
              <a:rPr sz="1400" dirty="0"/>
              <a:t>, </a:t>
            </a:r>
            <a:r>
              <a:rPr sz="1400" dirty="0" err="1"/>
              <a:t>направляя</a:t>
            </a:r>
            <a:r>
              <a:rPr sz="1400" dirty="0"/>
              <a:t> </a:t>
            </a:r>
            <a:r>
              <a:rPr sz="1400" dirty="0" err="1"/>
              <a:t>на</a:t>
            </a:r>
            <a:r>
              <a:rPr sz="1400" dirty="0"/>
              <a:t> </a:t>
            </a:r>
            <a:r>
              <a:rPr sz="1400" dirty="0" err="1"/>
              <a:t>погашение</a:t>
            </a:r>
            <a:r>
              <a:rPr sz="1400" dirty="0"/>
              <a:t> </a:t>
            </a:r>
            <a:r>
              <a:rPr sz="1400" dirty="0" err="1"/>
              <a:t>любой</a:t>
            </a:r>
            <a:r>
              <a:rPr sz="1400" dirty="0"/>
              <a:t> </a:t>
            </a:r>
            <a:r>
              <a:rPr sz="1400" dirty="0" err="1"/>
              <a:t>дополнительный</a:t>
            </a:r>
            <a:r>
              <a:rPr sz="1400" dirty="0"/>
              <a:t> </a:t>
            </a:r>
            <a:r>
              <a:rPr sz="1400" dirty="0" err="1"/>
              <a:t>доход</a:t>
            </a:r>
            <a:r>
              <a:rPr lang="ru-RU" sz="1400" dirty="0"/>
              <a:t>.</a:t>
            </a:r>
            <a:endParaRPr sz="1400" dirty="0"/>
          </a:p>
        </p:txBody>
      </p:sp>
      <p:sp>
        <p:nvSpPr>
          <p:cNvPr id="6" name="Shape 344"/>
          <p:cNvSpPr/>
          <p:nvPr/>
        </p:nvSpPr>
        <p:spPr>
          <a:xfrm>
            <a:off x="1471598" y="3335346"/>
            <a:ext cx="7947002" cy="3416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4CAF90"/>
              </a:buClr>
              <a:buSzPct val="100000"/>
              <a:buAutoNum type="arabicPeriod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</a:rPr>
              <a:t>Выпишите все долги (за исключением ипотеки) и отсортируйте их по сумме общей задолженности – от минимальной к максимальной. Это отличительная особенность метода: мы сортируем не по процентной ставке, а по сумме долга. </a:t>
            </a:r>
          </a:p>
          <a:p>
            <a:pPr marL="285750" indent="-285750" algn="just">
              <a:lnSpc>
                <a:spcPct val="150000"/>
              </a:lnSpc>
              <a:buClr>
                <a:srgbClr val="4CAF90"/>
              </a:buClr>
              <a:buSzPct val="100000"/>
              <a:buAutoNum type="arabicPeriod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</a:rPr>
              <a:t>Начните платить минимально возможный платеж по каждому долгу. </a:t>
            </a:r>
          </a:p>
          <a:p>
            <a:pPr marL="285750" indent="-285750" algn="just">
              <a:lnSpc>
                <a:spcPct val="150000"/>
              </a:lnSpc>
              <a:buClr>
                <a:srgbClr val="4CAF90"/>
              </a:buClr>
              <a:buSzPct val="100000"/>
              <a:buAutoNum type="arabicPeriod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</a:rPr>
              <a:t>Прикиньте, сколько вы сможете платить сверх минимального платежа по первому, самому маленькому долгу. </a:t>
            </a:r>
          </a:p>
          <a:p>
            <a:pPr marL="285750" indent="-285750" algn="just">
              <a:lnSpc>
                <a:spcPct val="150000"/>
              </a:lnSpc>
              <a:buClr>
                <a:srgbClr val="4CAF90"/>
              </a:buClr>
              <a:buSzPct val="100000"/>
              <a:buAutoNum type="arabicPeriod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</a:rPr>
              <a:t>Начните погашать первый кредит, внося минимально необходимый платеж плюс дополнительные деньги до тех пор, пока не выплатите весь долг. </a:t>
            </a:r>
          </a:p>
          <a:p>
            <a:pPr marL="285750" indent="-285750" algn="just">
              <a:lnSpc>
                <a:spcPct val="150000"/>
              </a:lnSpc>
              <a:buClr>
                <a:srgbClr val="4CAF90"/>
              </a:buClr>
              <a:buSzPct val="100000"/>
              <a:buAutoNum type="arabicPeriod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</a:rPr>
              <a:t>Как только выплачен первый долг, добавьте к минимальному платежу по второму долгу дополнительные деньги (минимальный и дополнительный платежи, которые вы платили, гася первый долг) и начните выплачивать второй по списку долг. </a:t>
            </a:r>
          </a:p>
          <a:p>
            <a:pPr marL="285750" indent="-285750" algn="just">
              <a:lnSpc>
                <a:spcPct val="150000"/>
              </a:lnSpc>
              <a:buClr>
                <a:srgbClr val="4CAF90"/>
              </a:buClr>
              <a:buSzPct val="100000"/>
              <a:buAutoNum type="arabicPeriod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</a:rPr>
              <a:t>Повторяйте, пока не закончатся все долги. </a:t>
            </a:r>
          </a:p>
        </p:txBody>
      </p:sp>
    </p:spTree>
    <p:extLst>
      <p:ext uri="{BB962C8B-B14F-4D97-AF65-F5344CB8AC3E}">
        <p14:creationId xmlns:p14="http://schemas.microsoft.com/office/powerpoint/2010/main" val="2456541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9328D08-840A-4EA6-9597-C18C10476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11" y="1197838"/>
            <a:ext cx="6371110" cy="50772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4CAF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Банкротство</a:t>
            </a: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964D66DC-EF0A-4E6D-BDEC-60E4F066C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097" y="1888096"/>
            <a:ext cx="8229599" cy="756633"/>
          </a:xfrm>
        </p:spPr>
        <p:txBody>
          <a:bodyPr>
            <a:normAutofit/>
          </a:bodyPr>
          <a:lstStyle/>
          <a:p>
            <a:pPr marL="87313" indent="11113" algn="ctr">
              <a:buNone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Банкротство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признанная судом неспособность должника в полном объеме  удовлетворить требования кредиторов по денежным обязательствам и обязательным платежам.</a:t>
            </a:r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id="{964D66DC-EF0A-4E6D-BDEC-60E4F066CB35}"/>
              </a:ext>
            </a:extLst>
          </p:cNvPr>
          <p:cNvSpPr txBox="1">
            <a:spLocks/>
          </p:cNvSpPr>
          <p:nvPr/>
        </p:nvSpPr>
        <p:spPr>
          <a:xfrm>
            <a:off x="4742638" y="2653756"/>
            <a:ext cx="5042629" cy="30820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71450" marR="0" lvl="0" indent="-1714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7D199"/>
              </a:buClr>
              <a:buSzPct val="70000"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 charset="0"/>
                <a:ea typeface="Tahoma" charset="0"/>
                <a:cs typeface="Tahoma" charset="0"/>
              </a:rPr>
              <a:t>Заемщик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 charset="0"/>
                <a:ea typeface="Tahoma" charset="0"/>
                <a:cs typeface="Tahoma" charset="0"/>
              </a:rPr>
              <a:t>обязан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 charset="0"/>
                <a:ea typeface="Tahoma" charset="0"/>
                <a:cs typeface="Tahoma" charset="0"/>
              </a:rPr>
              <a:t> инициировать процедуру, если:</a:t>
            </a:r>
          </a:p>
          <a:p>
            <a:pPr marL="171450" marR="0" lvl="0" indent="-1714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7D199"/>
              </a:buClr>
              <a:buSzPct val="70000"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ahoma" charset="0"/>
              <a:ea typeface="Tahoma" charset="0"/>
              <a:cs typeface="Tahoma" charset="0"/>
            </a:endParaRPr>
          </a:p>
          <a:p>
            <a:pPr marL="171450" marR="0" lvl="0" indent="-1714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 charset="0"/>
                <a:ea typeface="Tahoma" charset="0"/>
                <a:cs typeface="Tahoma" charset="0"/>
              </a:rPr>
              <a:t>сумма обязательств перед всеми кредиторами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 charset="0"/>
                <a:ea typeface="Tahoma" charset="0"/>
                <a:cs typeface="Tahoma" charset="0"/>
              </a:rPr>
              <a:t>превышает 500 тыс. рублей.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 charset="0"/>
                <a:ea typeface="Tahoma" charset="0"/>
                <a:cs typeface="Tahoma" charset="0"/>
              </a:rPr>
              <a:t> </a:t>
            </a:r>
          </a:p>
          <a:p>
            <a:pPr marL="171450" marR="0" lvl="0" indent="-1714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 charset="0"/>
                <a:ea typeface="Tahoma" charset="0"/>
                <a:cs typeface="Tahoma" charset="0"/>
              </a:rPr>
              <a:t>платежи по обязательствам просрочены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 charset="0"/>
                <a:ea typeface="Tahoma" charset="0"/>
                <a:cs typeface="Tahoma" charset="0"/>
              </a:rPr>
              <a:t>на 90 дней и более.</a:t>
            </a:r>
          </a:p>
          <a:p>
            <a:pPr marL="171450" marR="0" lvl="0" indent="-1714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 charset="0"/>
                <a:ea typeface="Tahoma" charset="0"/>
                <a:cs typeface="Tahoma" charset="0"/>
              </a:rPr>
              <a:t>задержки платежей может еще не быть, но гражданин знает, что погашение долга одному или нескольким кредиторам приведет к невозможности исполнения остальных обязательств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 charset="0"/>
                <a:ea typeface="Tahoma" charset="0"/>
                <a:cs typeface="Tahoma" charset="0"/>
              </a:rPr>
              <a:t>.</a:t>
            </a:r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id="{964D66DC-EF0A-4E6D-BDEC-60E4F066CB35}"/>
              </a:ext>
            </a:extLst>
          </p:cNvPr>
          <p:cNvSpPr txBox="1">
            <a:spLocks/>
          </p:cNvSpPr>
          <p:nvPr/>
        </p:nvSpPr>
        <p:spPr>
          <a:xfrm>
            <a:off x="393761" y="2644729"/>
            <a:ext cx="4082550" cy="33523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171450" marR="0" lvl="0" indent="-1714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7D199"/>
              </a:buClr>
              <a:buSzPct val="70000"/>
              <a:buFont typeface="HiraginoSans-W3" charset="-128"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 charset="0"/>
                <a:ea typeface="Tahoma" charset="0"/>
                <a:cs typeface="Tahoma" charset="0"/>
              </a:rPr>
              <a:t>З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 charset="0"/>
                <a:ea typeface="Tahoma" charset="0"/>
                <a:cs typeface="Tahoma" charset="0"/>
              </a:rPr>
              <a:t>аемщик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 charset="0"/>
                <a:ea typeface="Tahoma" charset="0"/>
                <a:cs typeface="Tahoma" charset="0"/>
              </a:rPr>
              <a:t>может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 charset="0"/>
                <a:ea typeface="Tahoma" charset="0"/>
                <a:cs typeface="Tahoma" charset="0"/>
              </a:rPr>
              <a:t> инициировать процедуру, если:</a:t>
            </a:r>
          </a:p>
          <a:p>
            <a:pPr marL="171450" marR="0" lvl="0" indent="-1714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7D199"/>
              </a:buClr>
              <a:buSzPct val="70000"/>
              <a:buFont typeface="HiraginoSans-W3" charset="-128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ahoma" charset="0"/>
              <a:ea typeface="Tahoma" charset="0"/>
              <a:cs typeface="Tahoma" charset="0"/>
            </a:endParaRPr>
          </a:p>
          <a:p>
            <a:pPr marL="171450" marR="0" lvl="0" indent="-1714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 charset="0"/>
                <a:ea typeface="Tahoma" charset="0"/>
                <a:cs typeface="Tahoma" charset="0"/>
              </a:rPr>
              <a:t>знает, что не сможет выполнить свои обязательства в срок (потерял работу, тяжело заболел и пр.) независимо от их суммы. </a:t>
            </a:r>
          </a:p>
          <a:p>
            <a:pPr marL="171450" marR="0" lvl="0" indent="-171450" defTabSz="685800" rtl="0" eaLnBrk="1" fontAlgn="auto" latinLnBrk="0" hangingPunct="1">
              <a:lnSpc>
                <a:spcPts val="2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 charset="0"/>
                <a:ea typeface="Tahoma" charset="0"/>
                <a:cs typeface="Tahoma" charset="0"/>
              </a:rPr>
              <a:t>соответствует признакам неплатежеспособности и/или недостаточности имущества: сумма просроченных платежей превысила 10% всех долгов, имущество стоит меньше суммы долгов и пр. </a:t>
            </a:r>
          </a:p>
          <a:p>
            <a:pPr marL="171450" marR="0" lvl="0" indent="-171450" defTabSz="685800" rtl="0" eaLnBrk="1" fontAlgn="auto" latinLnBrk="0" hangingPunct="1">
              <a:lnSpc>
                <a:spcPts val="2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ct val="70000"/>
              <a:buFont typeface="HiraginoSans-W3" charset="-128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 charset="0"/>
                <a:ea typeface="Tahoma" charset="0"/>
                <a:cs typeface="Tahoma" charset="0"/>
              </a:rPr>
              <a:t>(закон о банкротстве, ст. 213.6, п. 3)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85610" y="5581403"/>
            <a:ext cx="80329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olidFill>
                  <a:srgbClr val="68AF90"/>
                </a:solidFill>
              </a:rPr>
              <a:t>По закону о банкротстве к должникам могут быть применены три процедуры:</a:t>
            </a:r>
          </a:p>
          <a:p>
            <a:pPr marL="1200150" lvl="2" indent="-285750">
              <a:lnSpc>
                <a:spcPct val="150000"/>
              </a:lnSpc>
              <a:buClr>
                <a:srgbClr val="4CAF90"/>
              </a:buClr>
              <a:buSzPct val="100000"/>
              <a:buFont typeface="Arial" pitchFamily="34" charset="0"/>
              <a:buChar char="•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Реструктуризация долгов</a:t>
            </a:r>
          </a:p>
          <a:p>
            <a:pPr marL="1200150" lvl="2" indent="-285750">
              <a:lnSpc>
                <a:spcPct val="150000"/>
              </a:lnSpc>
              <a:buClr>
                <a:srgbClr val="4CAF90"/>
              </a:buClr>
              <a:buSzPct val="100000"/>
              <a:buFont typeface="Arial" pitchFamily="34" charset="0"/>
              <a:buChar char="•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Реализация имущества</a:t>
            </a:r>
          </a:p>
          <a:p>
            <a:pPr marL="1200150" lvl="2" indent="-285750">
              <a:lnSpc>
                <a:spcPct val="150000"/>
              </a:lnSpc>
              <a:buClr>
                <a:srgbClr val="4CAF90"/>
              </a:buClr>
              <a:buSzPct val="100000"/>
              <a:buFont typeface="Arial" pitchFamily="34" charset="0"/>
              <a:buChar char="•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Мировое соглашение</a:t>
            </a:r>
          </a:p>
        </p:txBody>
      </p:sp>
    </p:spTree>
    <p:extLst>
      <p:ext uri="{BB962C8B-B14F-4D97-AF65-F5344CB8AC3E}">
        <p14:creationId xmlns:p14="http://schemas.microsoft.com/office/powerpoint/2010/main" val="2456541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endParaRPr lang="ru-RU" sz="2400" b="0" dirty="0">
              <a:solidFill>
                <a:srgbClr val="4CAF9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4CAF90"/>
                </a:solidFill>
              </a:rPr>
              <a:t>РЕСТРУКТУРИЗАЦИЯ ДОЛГОВ</a:t>
            </a:r>
          </a:p>
        </p:txBody>
      </p:sp>
      <p:sp>
        <p:nvSpPr>
          <p:cNvPr id="8" name="Shape 367"/>
          <p:cNvSpPr/>
          <p:nvPr/>
        </p:nvSpPr>
        <p:spPr>
          <a:xfrm>
            <a:off x="997527" y="2648198"/>
            <a:ext cx="8239305" cy="1664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4C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Для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сопровождения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процедуры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реструктуризации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суд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назначает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финансового</a:t>
            </a:r>
            <a:r>
              <a:rPr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управляющего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285750" indent="-285750" algn="just">
              <a:lnSpc>
                <a:spcPct val="150000"/>
              </a:lnSpc>
              <a:buClr>
                <a:srgbClr val="4C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Составляется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план</a:t>
            </a:r>
            <a:r>
              <a:rPr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реструктуризации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где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указываются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объемы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сроки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погашения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задолженности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не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более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3-х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лет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285750" indent="-285750" algn="just">
              <a:lnSpc>
                <a:spcPct val="150000"/>
              </a:lnSpc>
              <a:buClr>
                <a:srgbClr val="4C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План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направляется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утверждение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суд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9" name="image16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56946" y="4928260"/>
            <a:ext cx="1116141" cy="111614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4"/>
          <p:cNvSpPr txBox="1"/>
          <p:nvPr/>
        </p:nvSpPr>
        <p:spPr>
          <a:xfrm>
            <a:off x="997527" y="2149434"/>
            <a:ext cx="7623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Цель: восстановление платежеспособности должника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37145" y="6044401"/>
            <a:ext cx="7623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 результате: если клиент гасит задолженность, то процедура банкротства прекращается. Если нет – он признается банкротом, и начинается стадия реализации имущества.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37145" y="4928260"/>
            <a:ext cx="7623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Одновременно вводится временный запрет на выплаты денежных обязательств, перестают начисляться штрафы и пени. Долг по залоговым кредитам, например, ипотека, погашается за счет продажи имущества.</a:t>
            </a:r>
          </a:p>
        </p:txBody>
      </p:sp>
    </p:spTree>
    <p:extLst>
      <p:ext uri="{BB962C8B-B14F-4D97-AF65-F5344CB8AC3E}">
        <p14:creationId xmlns:p14="http://schemas.microsoft.com/office/powerpoint/2010/main" val="2456541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4CAF90"/>
                </a:solidFill>
              </a:rPr>
              <a:t>ФИНАНСОВАЯ ГРАМОТНОСТЬ</a:t>
            </a:r>
          </a:p>
        </p:txBody>
      </p:sp>
      <p:sp>
        <p:nvSpPr>
          <p:cNvPr id="8" name="Shape 143"/>
          <p:cNvSpPr/>
          <p:nvPr/>
        </p:nvSpPr>
        <p:spPr>
          <a:xfrm>
            <a:off x="723613" y="1974850"/>
            <a:ext cx="9347794" cy="4524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>
                <a:solidFill>
                  <a:schemeClr val="tx1">
                    <a:lumMod val="85000"/>
                    <a:lumOff val="15000"/>
                  </a:schemeClr>
                </a:solidFill>
              </a:rPr>
              <a:t>Вопросы финансов затрагивают все сферы жизни современного человека, а  финансовая грамотность стала необходимым жизненным навыком, как умение читать и писать. Финансово грамотный человек подсчитывает свои расходы и доходы, ведёт семейный или личный бюджет, не влезает в излишние долги, имеет финансовую «подушку безопасности». Финансовая грамотность дает возможность управлять своим финансовым благополучием, строить долгосрочные планы и добиваться успеха.</a:t>
            </a:r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>
                <a:solidFill>
                  <a:schemeClr val="tx1">
                    <a:lumMod val="85000"/>
                    <a:lumOff val="15000"/>
                  </a:schemeClr>
                </a:solidFill>
              </a:rPr>
              <a:t>Проект  «Содействие повышению уровня финансовой грамотности населения и развитию финансового образования в Российской Федерации» реализуется Министерством финансов Российской Федерации совместно с Всемирным банком. </a:t>
            </a:r>
            <a:endParaRPr sz="1600">
              <a:solidFill>
                <a:schemeClr val="tx1">
                  <a:lumMod val="85000"/>
                  <a:lumOff val="15000"/>
                </a:schemeClr>
              </a:solidFill>
              <a:ea typeface="Calibri Light"/>
              <a:cs typeface="Calibri Light"/>
              <a:sym typeface="Calibri Light"/>
            </a:endParaRPr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 b="1">
                <a:solidFill>
                  <a:schemeClr val="tx1">
                    <a:lumMod val="85000"/>
                    <a:lumOff val="15000"/>
                  </a:schemeClr>
                </a:solidFill>
              </a:rPr>
              <a:t>Цель - повышение финансовой грамотности российских граждан, содействие формированию у населения разумного финансового поведения, обоснованных решений, ответственного отношения к личным финансам. </a:t>
            </a:r>
          </a:p>
        </p:txBody>
      </p:sp>
    </p:spTree>
    <p:extLst>
      <p:ext uri="{BB962C8B-B14F-4D97-AF65-F5344CB8AC3E}">
        <p14:creationId xmlns:p14="http://schemas.microsoft.com/office/powerpoint/2010/main" val="24565416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endParaRPr lang="ru-RU" sz="2400" b="0" dirty="0">
              <a:solidFill>
                <a:srgbClr val="4CAF9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4CAF90"/>
                </a:solidFill>
              </a:rPr>
              <a:t>РЕАЛИЗАЦИЯ ИМУЩЕСТВА</a:t>
            </a:r>
          </a:p>
        </p:txBody>
      </p:sp>
      <p:sp>
        <p:nvSpPr>
          <p:cNvPr id="16" name="Shape 381"/>
          <p:cNvSpPr/>
          <p:nvPr/>
        </p:nvSpPr>
        <p:spPr>
          <a:xfrm>
            <a:off x="628648" y="2141963"/>
            <a:ext cx="8408473" cy="1017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1400">
                <a:solidFill>
                  <a:schemeClr val="tx1">
                    <a:lumMod val="85000"/>
                    <a:lumOff val="15000"/>
                  </a:schemeClr>
                </a:solidFill>
              </a:rPr>
              <a:t>Составляется финансовым управляющим, он проводит его опись и оценку. Выручка от продажи имущества идет на закрытие долгов перед кредиторами и покрытие расходов по процедуре банкротства. </a:t>
            </a:r>
          </a:p>
        </p:txBody>
      </p:sp>
      <p:sp>
        <p:nvSpPr>
          <p:cNvPr id="17" name="Shape 382"/>
          <p:cNvSpPr/>
          <p:nvPr/>
        </p:nvSpPr>
        <p:spPr>
          <a:xfrm>
            <a:off x="534432" y="5403273"/>
            <a:ext cx="9155833" cy="109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lnSpc>
                <a:spcPts val="2000"/>
              </a:lnSpc>
            </a:pPr>
            <a:r>
              <a:rPr sz="1400">
                <a:solidFill>
                  <a:schemeClr val="tx1">
                    <a:lumMod val="85000"/>
                    <a:lumOff val="15000"/>
                  </a:schemeClr>
                </a:solidFill>
              </a:rPr>
              <a:t>После реализации имущества и окончании расчетов, все требования кредиторов считаются удовлетворенными, гражданин освобождается от долгов даже если выручки от продажи имущества не хватило на оплату всех требований кредиторов. Доход должника от продажи имущества в рамках процедуры реализации имущества не облагается налогами</a:t>
            </a: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8648" y="3159866"/>
            <a:ext cx="77553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Не подлежат реализации:</a:t>
            </a:r>
          </a:p>
          <a:p>
            <a:pPr>
              <a:spcBef>
                <a:spcPts val="600"/>
              </a:spcBef>
              <a:buClr>
                <a:srgbClr val="4CAF90"/>
              </a:buClr>
              <a:buFont typeface="Arial" pitchFamily="34" charset="0"/>
              <a:buChar char="•"/>
            </a:pPr>
            <a:r>
              <a:rPr lang="ru-RU" sz="1400" dirty="0"/>
              <a:t>  Материнский капитал;</a:t>
            </a:r>
          </a:p>
          <a:p>
            <a:pPr>
              <a:spcBef>
                <a:spcPts val="600"/>
              </a:spcBef>
              <a:buClr>
                <a:srgbClr val="4CAF90"/>
              </a:buClr>
              <a:buFont typeface="Arial" pitchFamily="34" charset="0"/>
              <a:buChar char="•"/>
            </a:pPr>
            <a:r>
              <a:rPr lang="ru-RU" sz="1400" dirty="0"/>
              <a:t>  Некоторые виды пенсий;</a:t>
            </a:r>
          </a:p>
          <a:p>
            <a:pPr>
              <a:spcBef>
                <a:spcPts val="600"/>
              </a:spcBef>
              <a:buClr>
                <a:srgbClr val="4CAF90"/>
              </a:buClr>
              <a:buFont typeface="Arial" pitchFamily="34" charset="0"/>
              <a:buChar char="•"/>
            </a:pPr>
            <a:r>
              <a:rPr lang="ru-RU" sz="1400" dirty="0"/>
              <a:t>  Единственное жилье (кроме ипотечного); </a:t>
            </a:r>
          </a:p>
          <a:p>
            <a:pPr>
              <a:spcBef>
                <a:spcPts val="600"/>
              </a:spcBef>
              <a:buClr>
                <a:srgbClr val="4CAF90"/>
              </a:buClr>
              <a:buFont typeface="Arial" pitchFamily="34" charset="0"/>
              <a:buChar char="•"/>
            </a:pPr>
            <a:r>
              <a:rPr lang="ru-RU" sz="1400" dirty="0"/>
              <a:t>  Имущество, необходимое для профессиональной деятельности;</a:t>
            </a:r>
          </a:p>
          <a:p>
            <a:pPr>
              <a:spcBef>
                <a:spcPts val="600"/>
              </a:spcBef>
              <a:buClr>
                <a:srgbClr val="4CAF90"/>
              </a:buClr>
              <a:buFont typeface="Arial" pitchFamily="34" charset="0"/>
              <a:buChar char="•"/>
            </a:pPr>
            <a:r>
              <a:rPr lang="ru-RU" sz="1400" dirty="0"/>
              <a:t>  Денежные средства для прожиточного минимума;</a:t>
            </a:r>
          </a:p>
          <a:p>
            <a:pPr>
              <a:spcBef>
                <a:spcPts val="600"/>
              </a:spcBef>
              <a:buClr>
                <a:srgbClr val="4CAF90"/>
              </a:buClr>
              <a:buFont typeface="Arial" pitchFamily="34" charset="0"/>
              <a:buChar char="•"/>
            </a:pPr>
            <a:r>
              <a:rPr lang="ru-RU" sz="1400" dirty="0"/>
              <a:t>  Личные призы, награды и т.п.</a:t>
            </a:r>
          </a:p>
        </p:txBody>
      </p:sp>
    </p:spTree>
    <p:extLst>
      <p:ext uri="{BB962C8B-B14F-4D97-AF65-F5344CB8AC3E}">
        <p14:creationId xmlns:p14="http://schemas.microsoft.com/office/powerpoint/2010/main" val="2456541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endParaRPr lang="ru-RU" sz="2400" b="0" dirty="0">
              <a:solidFill>
                <a:srgbClr val="4CAF9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4CAF90"/>
                </a:solidFill>
              </a:rPr>
              <a:t>МИРОВОЕ СОГЛАШЕНИЕ</a:t>
            </a:r>
          </a:p>
        </p:txBody>
      </p:sp>
      <p:sp>
        <p:nvSpPr>
          <p:cNvPr id="6" name="Shape 392"/>
          <p:cNvSpPr/>
          <p:nvPr/>
        </p:nvSpPr>
        <p:spPr>
          <a:xfrm>
            <a:off x="628649" y="2233403"/>
            <a:ext cx="7301897" cy="2633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любом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этапе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рассмотрения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дела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банкротстве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гражданин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его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кредиторы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могут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заключить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мировое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соглашение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зафиксировав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суммы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обязательств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сроки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их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погашения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этом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случае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дело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банкротстве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прекращается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Процедура банкротства предназначена для оказания помощи людям, попавшим в тяжелую ситуацию и неспособным погасить свои долги самостоятельно. Чтобы этой процедурой не могли воспользоваться преднамеренно и фиктивно, законом может быть применено наказание: от денежного штрафа до лишения свободы сроком до 6 лет.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Рисунок 6" descr="AdobeStock_6696903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551" y="4759850"/>
            <a:ext cx="2775013" cy="184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416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9328D08-840A-4EA6-9597-C18C10476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851" y="1172445"/>
            <a:ext cx="6776573" cy="54048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4CAF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ПОСЛЕДСТВИЯ БАНКРОТСТВА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58669" y="2211866"/>
            <a:ext cx="48564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течение пяти лет гражданин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обязан сообщать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 факте банкротства при обращении за кредитом (займом) и не может подавать новое заявление о признании себя банкротом.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Если заявление подано кредитором, правило освобождения банкрота от долгов не применяется;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Гражданин не сможет занимать должности в органах управления: юридического лица — в течение 3 лет; страховой компании, НПФ, МФО, управляющей компании ПИФ/НПФ — в течение 5 лет; кредитной организации — в течение 10 лет (закон о банкротстве, ст. 213.30).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Содержимое 7" descr="Доля просроченной задолженности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7027" y="2285106"/>
            <a:ext cx="4669755" cy="3650856"/>
          </a:xfrm>
        </p:spPr>
      </p:pic>
    </p:spTree>
    <p:extLst>
      <p:ext uri="{BB962C8B-B14F-4D97-AF65-F5344CB8AC3E}">
        <p14:creationId xmlns:p14="http://schemas.microsoft.com/office/powerpoint/2010/main" val="24565416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33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endParaRPr lang="ru-RU" sz="2400" b="0" dirty="0">
              <a:solidFill>
                <a:srgbClr val="4CAF9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4CAF90"/>
                </a:solidFill>
              </a:rPr>
              <a:t>КАК ОБЩАТЬСЯ С КОЛЛЕКТОРАМИ</a:t>
            </a:r>
          </a:p>
        </p:txBody>
      </p:sp>
      <p:sp>
        <p:nvSpPr>
          <p:cNvPr id="6" name="Shape 409"/>
          <p:cNvSpPr/>
          <p:nvPr/>
        </p:nvSpPr>
        <p:spPr>
          <a:xfrm>
            <a:off x="628649" y="2244436"/>
            <a:ext cx="9192245" cy="1341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algn="l"/>
            <a:r>
              <a:rPr sz="1400">
                <a:solidFill>
                  <a:schemeClr val="tx1">
                    <a:lumMod val="85000"/>
                    <a:lumOff val="15000"/>
                  </a:schemeClr>
                </a:solidFill>
              </a:rPr>
              <a:t>Длительная просрочка по кредиту может привести к тому, что банк передаст долг коллекторскому агентству. Таким образом, с заемщиком будет общаться уже не сотрудник банка, а представитель коллекторского агентства. При этом за просрочку платежей по кредиту все еще начисляются штрафы и пени.</a:t>
            </a:r>
          </a:p>
        </p:txBody>
      </p:sp>
      <p:pic>
        <p:nvPicPr>
          <p:cNvPr id="7" name="image1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4432" y="4001061"/>
            <a:ext cx="3374412" cy="2245360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8" name="Shape 411"/>
          <p:cNvSpPr/>
          <p:nvPr/>
        </p:nvSpPr>
        <p:spPr>
          <a:xfrm>
            <a:off x="4442907" y="3799840"/>
            <a:ext cx="5377987" cy="2633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>
                <a:solidFill>
                  <a:schemeClr val="tx1">
                    <a:lumMod val="85000"/>
                    <a:lumOff val="15000"/>
                  </a:schemeClr>
                </a:solidFill>
              </a:rPr>
              <a:t>Чтобы избежать передачи договора коллекторам обратитесь за помощью в банк в момент возникновения финансовых трудностей. На этом этапе у заемщика есть шанс договориться о реструктуризации долга, если он докажет, что не мог выплачивать долг по уважительной причине – увольнение, травма, несчастный случай.</a:t>
            </a:r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>
                <a:solidFill>
                  <a:schemeClr val="tx1">
                    <a:lumMod val="85000"/>
                    <a:lumOff val="15000"/>
                  </a:schemeClr>
                </a:solidFill>
              </a:rPr>
              <a:t>Объясните ситуацию и постарайтесь договориться о реструктуризации и рефинансировании кредита.</a:t>
            </a:r>
          </a:p>
        </p:txBody>
      </p:sp>
    </p:spTree>
    <p:extLst>
      <p:ext uri="{BB962C8B-B14F-4D97-AF65-F5344CB8AC3E}">
        <p14:creationId xmlns:p14="http://schemas.microsoft.com/office/powerpoint/2010/main" val="24565416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34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endParaRPr lang="ru-RU" sz="2400" b="0" dirty="0">
              <a:solidFill>
                <a:srgbClr val="4CAF9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4CAF90"/>
                </a:solidFill>
              </a:rPr>
              <a:t>КОЛЛЕКТОРЫ ОБЯЗАНЫ</a:t>
            </a:r>
          </a:p>
        </p:txBody>
      </p:sp>
      <p:pic>
        <p:nvPicPr>
          <p:cNvPr id="6" name="image1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4432" y="2731325"/>
            <a:ext cx="2933163" cy="328514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421"/>
          <p:cNvSpPr/>
          <p:nvPr/>
        </p:nvSpPr>
        <p:spPr>
          <a:xfrm>
            <a:off x="4516582" y="2422566"/>
            <a:ext cx="5637624" cy="3924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dirty="0" err="1">
                <a:solidFill>
                  <a:srgbClr val="4CAF90"/>
                </a:solidFill>
              </a:rPr>
              <a:t>При</a:t>
            </a:r>
            <a:r>
              <a:rPr sz="1400" dirty="0">
                <a:solidFill>
                  <a:srgbClr val="4CAF90"/>
                </a:solidFill>
              </a:rPr>
              <a:t> </a:t>
            </a:r>
            <a:r>
              <a:rPr sz="1400" dirty="0" err="1">
                <a:solidFill>
                  <a:srgbClr val="4CAF90"/>
                </a:solidFill>
              </a:rPr>
              <a:t>общении</a:t>
            </a:r>
            <a:r>
              <a:rPr sz="1400" dirty="0">
                <a:solidFill>
                  <a:srgbClr val="4CAF90"/>
                </a:solidFill>
              </a:rPr>
              <a:t> </a:t>
            </a:r>
            <a:r>
              <a:rPr sz="1400" dirty="0" err="1">
                <a:solidFill>
                  <a:srgbClr val="4CAF90"/>
                </a:solidFill>
              </a:rPr>
              <a:t>с</a:t>
            </a:r>
            <a:r>
              <a:rPr sz="1400" dirty="0">
                <a:solidFill>
                  <a:srgbClr val="4CAF90"/>
                </a:solidFill>
              </a:rPr>
              <a:t> </a:t>
            </a:r>
            <a:r>
              <a:rPr sz="1400" dirty="0" err="1">
                <a:solidFill>
                  <a:srgbClr val="4CAF90"/>
                </a:solidFill>
              </a:rPr>
              <a:t>должником</a:t>
            </a:r>
            <a:r>
              <a:rPr sz="1400" dirty="0">
                <a:solidFill>
                  <a:srgbClr val="4CAF90"/>
                </a:solidFill>
              </a:rPr>
              <a:t> </a:t>
            </a:r>
            <a:r>
              <a:rPr sz="1400" dirty="0" err="1">
                <a:solidFill>
                  <a:srgbClr val="4CAF90"/>
                </a:solidFill>
              </a:rPr>
              <a:t>коллекторы</a:t>
            </a:r>
            <a:r>
              <a:rPr sz="1400" dirty="0">
                <a:solidFill>
                  <a:srgbClr val="4CAF90"/>
                </a:solidFill>
              </a:rPr>
              <a:t> </a:t>
            </a:r>
            <a:r>
              <a:rPr sz="1400" dirty="0" err="1">
                <a:solidFill>
                  <a:srgbClr val="4CAF90"/>
                </a:solidFill>
              </a:rPr>
              <a:t>по</a:t>
            </a:r>
            <a:r>
              <a:rPr sz="1400" dirty="0">
                <a:solidFill>
                  <a:srgbClr val="4CAF90"/>
                </a:solidFill>
              </a:rPr>
              <a:t> </a:t>
            </a:r>
            <a:r>
              <a:rPr sz="1400" dirty="0" err="1">
                <a:solidFill>
                  <a:srgbClr val="4CAF90"/>
                </a:solidFill>
              </a:rPr>
              <a:t>закону</a:t>
            </a:r>
            <a:r>
              <a:rPr sz="1400" dirty="0">
                <a:solidFill>
                  <a:srgbClr val="4CAF90"/>
                </a:solidFill>
              </a:rPr>
              <a:t> </a:t>
            </a:r>
            <a:r>
              <a:rPr sz="1400" dirty="0" err="1">
                <a:solidFill>
                  <a:srgbClr val="4CAF90"/>
                </a:solidFill>
              </a:rPr>
              <a:t>обязаны</a:t>
            </a:r>
            <a:r>
              <a:rPr sz="1400" dirty="0">
                <a:solidFill>
                  <a:srgbClr val="4CAF90"/>
                </a:solidFill>
              </a:rPr>
              <a:t>:</a:t>
            </a:r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Представляться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назвать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фамилию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имя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название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контакты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организации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Подтвердить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свои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полномочия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предоставив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документы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передаче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долга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Ни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коем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случае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не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применять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отношению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заемщику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насильственных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действий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Звонить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вам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не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более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двух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раз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неделю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строго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отведенное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время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беспокоить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должников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запрещено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22.00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до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8.00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будни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20.00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до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9.00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выходные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5416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35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endParaRPr lang="ru-RU" sz="2400" b="0" dirty="0">
              <a:solidFill>
                <a:srgbClr val="4CAF9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4CAF90"/>
                </a:solidFill>
              </a:rPr>
              <a:t>СОХРАНЯЙТЕ СПОКОЙСТВИЕ</a:t>
            </a:r>
          </a:p>
        </p:txBody>
      </p:sp>
      <p:pic>
        <p:nvPicPr>
          <p:cNvPr id="8" name="image1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8651" y="2799081"/>
            <a:ext cx="2862694" cy="295737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431"/>
          <p:cNvSpPr/>
          <p:nvPr/>
        </p:nvSpPr>
        <p:spPr>
          <a:xfrm>
            <a:off x="4381995" y="2624447"/>
            <a:ext cx="5833173" cy="3926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При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разговоре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коллектором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вашему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кредиту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сохраняйте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спокойствие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Не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пытайтесь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его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обмануть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опишите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ему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свою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ситуацию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назовите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реалистичный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срок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оплаты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Выполняйте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обещания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данные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коллекторам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телефону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иначе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если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вы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пообещали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заплатить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не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заплатили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коллектор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больше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вам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не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поверит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Коллекторы – не судебные приставы, они не в праве зайти в ваш дом и вынести из него ценные вещи в счет погашения кредита</a:t>
            </a:r>
          </a:p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Если вам позвонили коллекторы по чужому кредиту, то сообщите это коллектору, представьтесь, а при необходимости выясните подробности кредита, возьмите в банке справку об отсутствии задолженности направьте ее в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коллекторское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агентство.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5416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36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endParaRPr lang="ru-RU" sz="2400" b="0" dirty="0">
              <a:solidFill>
                <a:srgbClr val="4CAF9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4CAF90"/>
                </a:solidFill>
              </a:rPr>
              <a:t>ДЕЙСТВИЯ ПРИ УГРОЗАХ</a:t>
            </a:r>
          </a:p>
        </p:txBody>
      </p:sp>
      <p:pic>
        <p:nvPicPr>
          <p:cNvPr id="5" name="image14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96720" y="3570618"/>
            <a:ext cx="985372" cy="98537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456"/>
          <p:cNvSpPr/>
          <p:nvPr/>
        </p:nvSpPr>
        <p:spPr>
          <a:xfrm>
            <a:off x="1645918" y="1971162"/>
            <a:ext cx="7772682" cy="3785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>
                <a:solidFill>
                  <a:srgbClr val="4CAF90"/>
                </a:solidFill>
              </a:rPr>
              <a:t>Действия</a:t>
            </a:r>
            <a:r>
              <a:rPr dirty="0">
                <a:solidFill>
                  <a:srgbClr val="4CAF90"/>
                </a:solidFill>
              </a:rPr>
              <a:t> </a:t>
            </a:r>
            <a:r>
              <a:rPr dirty="0" err="1">
                <a:solidFill>
                  <a:srgbClr val="4CAF90"/>
                </a:solidFill>
              </a:rPr>
              <a:t>заемщика</a:t>
            </a:r>
            <a:r>
              <a:rPr dirty="0">
                <a:solidFill>
                  <a:srgbClr val="4CAF90"/>
                </a:solidFill>
              </a:rPr>
              <a:t> </a:t>
            </a:r>
            <a:r>
              <a:rPr dirty="0" err="1">
                <a:solidFill>
                  <a:srgbClr val="4CAF90"/>
                </a:solidFill>
              </a:rPr>
              <a:t>при</a:t>
            </a:r>
            <a:r>
              <a:rPr dirty="0">
                <a:solidFill>
                  <a:srgbClr val="4CAF90"/>
                </a:solidFill>
              </a:rPr>
              <a:t> </a:t>
            </a:r>
            <a:r>
              <a:rPr dirty="0" err="1">
                <a:solidFill>
                  <a:srgbClr val="4CAF90"/>
                </a:solidFill>
              </a:rPr>
              <a:t>возникновении</a:t>
            </a:r>
            <a:r>
              <a:rPr dirty="0">
                <a:solidFill>
                  <a:srgbClr val="4CAF90"/>
                </a:solidFill>
              </a:rPr>
              <a:t> </a:t>
            </a:r>
            <a:r>
              <a:rPr dirty="0" err="1">
                <a:solidFill>
                  <a:srgbClr val="4CAF90"/>
                </a:solidFill>
              </a:rPr>
              <a:t>угроз</a:t>
            </a:r>
            <a:r>
              <a:rPr dirty="0">
                <a:solidFill>
                  <a:srgbClr val="4CAF90"/>
                </a:solidFill>
              </a:rPr>
              <a:t>:</a:t>
            </a:r>
            <a:endParaRPr lang="ru-RU" dirty="0">
              <a:solidFill>
                <a:srgbClr val="4CAF90"/>
              </a:solidFill>
            </a:endParaRPr>
          </a:p>
          <a:p>
            <a:pPr algn="ctr">
              <a:lnSpc>
                <a:spcPct val="15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dirty="0">
              <a:solidFill>
                <a:srgbClr val="4CAF90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4C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Требуйте от коллекторов действий в рамках правового поля: не беспокоить в ночное время, не применять насильственных действий. </a:t>
            </a:r>
          </a:p>
          <a:p>
            <a:pPr marL="285750" indent="-285750" algn="just">
              <a:lnSpc>
                <a:spcPct val="150000"/>
              </a:lnSpc>
              <a:buClr>
                <a:srgbClr val="4C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Не пускайте в дом никого, кроме судебных приставов. </a:t>
            </a:r>
          </a:p>
          <a:p>
            <a:pPr marL="285750" indent="-285750" algn="just">
              <a:lnSpc>
                <a:spcPct val="150000"/>
              </a:lnSpc>
              <a:buClr>
                <a:srgbClr val="4C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Обратитесь к юристам или адвокатам, специализирующимся на </a:t>
            </a:r>
            <a:r>
              <a:rPr lang="ru-RU" sz="1400" dirty="0" err="1"/>
              <a:t>микрокредитовании</a:t>
            </a:r>
            <a:r>
              <a:rPr lang="ru-RU" sz="1400" dirty="0"/>
              <a:t>: предварительная беседа не требует оплаты и поможет сориентироваться в правах. Впоследствии можно решить, нужна ли услуга профессионального юриста.</a:t>
            </a:r>
          </a:p>
          <a:p>
            <a:pPr marL="285750" indent="-285750" algn="just">
              <a:lnSpc>
                <a:spcPct val="150000"/>
              </a:lnSpc>
              <a:buClr>
                <a:srgbClr val="4C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/>
              <a:t>Сообщить о нарушениях со стороны коллекторов можно в Банк России, СРО, а  при угрозах или насилии — обращаться в полицию.</a:t>
            </a:r>
          </a:p>
          <a:p>
            <a:pPr marL="285750" indent="-285750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1197084" y="5756810"/>
            <a:ext cx="867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И главное – чем быстрее вы погасите свою задолженность по кредиту, тем быстрее избавитесь от навязчивого внимания взыскателей долгов.</a:t>
            </a:r>
          </a:p>
        </p:txBody>
      </p:sp>
    </p:spTree>
    <p:extLst>
      <p:ext uri="{BB962C8B-B14F-4D97-AF65-F5344CB8AC3E}">
        <p14:creationId xmlns:p14="http://schemas.microsoft.com/office/powerpoint/2010/main" val="24565416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4"/>
          <p:cNvSpPr>
            <a:spLocks noGrp="1"/>
          </p:cNvSpPr>
          <p:nvPr>
            <p:ph type="title"/>
          </p:nvPr>
        </p:nvSpPr>
        <p:spPr>
          <a:xfrm>
            <a:off x="0" y="2137558"/>
            <a:ext cx="5037137" cy="1437141"/>
          </a:xfrm>
        </p:spPr>
        <p:txBody>
          <a:bodyPr>
            <a:normAutofit/>
          </a:bodyPr>
          <a:lstStyle/>
          <a:p>
            <a:pPr algn="ctr"/>
            <a:r>
              <a:rPr lang="ru-RU" sz="3600" cap="none" dirty="0">
                <a:solidFill>
                  <a:srgbClr val="68AF90"/>
                </a:solidFill>
                <a:latin typeface="Tahoma"/>
                <a:ea typeface="Tahoma"/>
                <a:cs typeface="Tahoma"/>
                <a:sym typeface="Tahoma"/>
              </a:rPr>
              <a:t>Оценка полезности </a:t>
            </a:r>
            <a:br>
              <a:rPr lang="ru-RU" dirty="0"/>
            </a:br>
            <a:r>
              <a:rPr lang="ru-RU" cap="none" dirty="0">
                <a:solidFill>
                  <a:srgbClr val="68AF90"/>
                </a:solidFill>
                <a:latin typeface="Tahoma"/>
                <a:ea typeface="Tahoma"/>
                <a:cs typeface="Tahoma"/>
                <a:sym typeface="Tahoma"/>
              </a:rPr>
              <a:t>тест</a:t>
            </a:r>
            <a:endParaRPr lang="ru-RU" cap="none" dirty="0">
              <a:solidFill>
                <a:srgbClr val="68AF90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60210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38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endParaRPr lang="ru-RU" sz="2400" b="0" dirty="0">
              <a:solidFill>
                <a:srgbClr val="4CAF9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rgbClr val="4CAF90"/>
                </a:solidFill>
              </a:rPr>
              <a:t>ТЕСТ</a:t>
            </a:r>
          </a:p>
        </p:txBody>
      </p:sp>
      <p:sp>
        <p:nvSpPr>
          <p:cNvPr id="6" name="Shape 476"/>
          <p:cNvSpPr/>
          <p:nvPr/>
        </p:nvSpPr>
        <p:spPr>
          <a:xfrm>
            <a:off x="628649" y="2279928"/>
            <a:ext cx="9061616" cy="3970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b="1" dirty="0">
                <a:solidFill>
                  <a:schemeClr val="tx1"/>
                </a:solidFill>
              </a:rPr>
              <a:t>1.  </a:t>
            </a:r>
            <a:r>
              <a:rPr sz="1400" b="1" dirty="0" err="1">
                <a:solidFill>
                  <a:schemeClr val="tx1"/>
                </a:solidFill>
              </a:rPr>
              <a:t>Совокупный</a:t>
            </a:r>
            <a:r>
              <a:rPr sz="1400" b="1" dirty="0">
                <a:solidFill>
                  <a:schemeClr val="tx1"/>
                </a:solidFill>
              </a:rPr>
              <a:t> </a:t>
            </a:r>
            <a:r>
              <a:rPr sz="1400" b="1" dirty="0" err="1">
                <a:solidFill>
                  <a:schemeClr val="tx1"/>
                </a:solidFill>
              </a:rPr>
              <a:t>доход</a:t>
            </a:r>
            <a:r>
              <a:rPr sz="1400" b="1" dirty="0">
                <a:solidFill>
                  <a:schemeClr val="tx1"/>
                </a:solidFill>
              </a:rPr>
              <a:t> </a:t>
            </a:r>
            <a:r>
              <a:rPr sz="1400" b="1" dirty="0" err="1">
                <a:solidFill>
                  <a:schemeClr val="tx1"/>
                </a:solidFill>
              </a:rPr>
              <a:t>семьи</a:t>
            </a:r>
            <a:r>
              <a:rPr sz="1400" b="1" dirty="0">
                <a:solidFill>
                  <a:schemeClr val="tx1"/>
                </a:solidFill>
              </a:rPr>
              <a:t> </a:t>
            </a:r>
            <a:r>
              <a:rPr sz="1400" b="1" dirty="0" err="1">
                <a:solidFill>
                  <a:schemeClr val="tx1"/>
                </a:solidFill>
              </a:rPr>
              <a:t>составляет</a:t>
            </a:r>
            <a:r>
              <a:rPr sz="1400" b="1" dirty="0">
                <a:solidFill>
                  <a:schemeClr val="tx1"/>
                </a:solidFill>
              </a:rPr>
              <a:t> 50 000 </a:t>
            </a:r>
            <a:r>
              <a:rPr sz="1400" b="1" dirty="0" err="1">
                <a:solidFill>
                  <a:schemeClr val="tx1"/>
                </a:solidFill>
              </a:rPr>
              <a:t>руб</a:t>
            </a:r>
            <a:r>
              <a:rPr sz="1400" b="1" dirty="0">
                <a:solidFill>
                  <a:schemeClr val="tx1"/>
                </a:solidFill>
              </a:rPr>
              <a:t>. в </a:t>
            </a:r>
            <a:r>
              <a:rPr sz="1400" b="1" dirty="0" err="1">
                <a:solidFill>
                  <a:schemeClr val="tx1"/>
                </a:solidFill>
              </a:rPr>
              <a:t>месяц</a:t>
            </a:r>
            <a:r>
              <a:rPr sz="1400" b="1" dirty="0">
                <a:solidFill>
                  <a:schemeClr val="tx1"/>
                </a:solidFill>
              </a:rPr>
              <a:t>, </a:t>
            </a:r>
            <a:r>
              <a:rPr sz="1400" b="1" dirty="0" err="1">
                <a:solidFill>
                  <a:schemeClr val="tx1"/>
                </a:solidFill>
              </a:rPr>
              <a:t>при</a:t>
            </a:r>
            <a:r>
              <a:rPr sz="1400" b="1" dirty="0">
                <a:solidFill>
                  <a:schemeClr val="tx1"/>
                </a:solidFill>
              </a:rPr>
              <a:t> </a:t>
            </a:r>
            <a:r>
              <a:rPr sz="1400" b="1" dirty="0" err="1">
                <a:solidFill>
                  <a:schemeClr val="tx1"/>
                </a:solidFill>
              </a:rPr>
              <a:t>этом</a:t>
            </a:r>
            <a:r>
              <a:rPr sz="1400" b="1" dirty="0">
                <a:solidFill>
                  <a:schemeClr val="tx1"/>
                </a:solidFill>
              </a:rPr>
              <a:t> </a:t>
            </a:r>
            <a:r>
              <a:rPr sz="1400" b="1" dirty="0" err="1">
                <a:solidFill>
                  <a:schemeClr val="tx1"/>
                </a:solidFill>
              </a:rPr>
              <a:t>ежемесячные</a:t>
            </a:r>
            <a:r>
              <a:rPr sz="1400" b="1" dirty="0">
                <a:solidFill>
                  <a:schemeClr val="tx1"/>
                </a:solidFill>
              </a:rPr>
              <a:t> </a:t>
            </a:r>
            <a:r>
              <a:rPr sz="1400" b="1" dirty="0" err="1">
                <a:solidFill>
                  <a:schemeClr val="tx1"/>
                </a:solidFill>
              </a:rPr>
              <a:t>траты</a:t>
            </a:r>
            <a:r>
              <a:rPr sz="1400" b="1" dirty="0">
                <a:solidFill>
                  <a:schemeClr val="tx1"/>
                </a:solidFill>
              </a:rPr>
              <a:t> </a:t>
            </a:r>
            <a:r>
              <a:rPr sz="1400" b="1" dirty="0" err="1">
                <a:solidFill>
                  <a:schemeClr val="tx1"/>
                </a:solidFill>
              </a:rPr>
              <a:t>равны</a:t>
            </a:r>
            <a:r>
              <a:rPr sz="1400" b="1" dirty="0">
                <a:solidFill>
                  <a:schemeClr val="tx1"/>
                </a:solidFill>
              </a:rPr>
              <a:t> 40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sz="1400" b="1" dirty="0">
                <a:solidFill>
                  <a:schemeClr val="tx1"/>
                </a:solidFill>
              </a:rPr>
              <a:t>000 </a:t>
            </a:r>
            <a:r>
              <a:rPr sz="1400" b="1" dirty="0" err="1">
                <a:solidFill>
                  <a:schemeClr val="tx1"/>
                </a:solidFill>
              </a:rPr>
              <a:t>руб</a:t>
            </a:r>
            <a:r>
              <a:rPr sz="1400" b="1" dirty="0">
                <a:solidFill>
                  <a:schemeClr val="tx1"/>
                </a:solidFill>
              </a:rPr>
              <a:t>. </a:t>
            </a:r>
            <a:r>
              <a:rPr sz="1400" b="1" dirty="0" err="1">
                <a:solidFill>
                  <a:schemeClr val="tx1"/>
                </a:solidFill>
              </a:rPr>
              <a:t>Какой</a:t>
            </a:r>
            <a:r>
              <a:rPr sz="1400" b="1" dirty="0">
                <a:solidFill>
                  <a:schemeClr val="tx1"/>
                </a:solidFill>
              </a:rPr>
              <a:t> </a:t>
            </a:r>
            <a:r>
              <a:rPr sz="1400" b="1" dirty="0" err="1">
                <a:solidFill>
                  <a:schemeClr val="tx1"/>
                </a:solidFill>
              </a:rPr>
              <a:t>платеж</a:t>
            </a:r>
            <a:r>
              <a:rPr sz="1400" b="1" dirty="0">
                <a:solidFill>
                  <a:schemeClr val="tx1"/>
                </a:solidFill>
              </a:rPr>
              <a:t> </a:t>
            </a:r>
            <a:r>
              <a:rPr sz="1400" b="1" dirty="0" err="1">
                <a:solidFill>
                  <a:schemeClr val="tx1"/>
                </a:solidFill>
              </a:rPr>
              <a:t>по</a:t>
            </a:r>
            <a:r>
              <a:rPr sz="1400" b="1" dirty="0">
                <a:solidFill>
                  <a:schemeClr val="tx1"/>
                </a:solidFill>
              </a:rPr>
              <a:t> </a:t>
            </a:r>
            <a:r>
              <a:rPr sz="1400" b="1" dirty="0" err="1">
                <a:solidFill>
                  <a:schemeClr val="tx1"/>
                </a:solidFill>
              </a:rPr>
              <a:t>кредиту</a:t>
            </a:r>
            <a:r>
              <a:rPr sz="1400" b="1" dirty="0">
                <a:solidFill>
                  <a:schemeClr val="tx1"/>
                </a:solidFill>
              </a:rPr>
              <a:t> </a:t>
            </a:r>
            <a:r>
              <a:rPr sz="1400" b="1" dirty="0" err="1">
                <a:solidFill>
                  <a:schemeClr val="tx1"/>
                </a:solidFill>
              </a:rPr>
              <a:t>будет</a:t>
            </a:r>
            <a:r>
              <a:rPr sz="1400" b="1" dirty="0">
                <a:solidFill>
                  <a:schemeClr val="tx1"/>
                </a:solidFill>
              </a:rPr>
              <a:t> </a:t>
            </a:r>
            <a:r>
              <a:rPr sz="1400" b="1" dirty="0" err="1">
                <a:solidFill>
                  <a:schemeClr val="tx1"/>
                </a:solidFill>
              </a:rPr>
              <a:t>безопасным</a:t>
            </a:r>
            <a:r>
              <a:rPr sz="1400" b="1" dirty="0">
                <a:solidFill>
                  <a:schemeClr val="tx1"/>
                </a:solidFill>
              </a:rPr>
              <a:t> </a:t>
            </a:r>
            <a:r>
              <a:rPr sz="1400" b="1" dirty="0" err="1">
                <a:solidFill>
                  <a:schemeClr val="tx1"/>
                </a:solidFill>
              </a:rPr>
              <a:t>для</a:t>
            </a:r>
            <a:r>
              <a:rPr sz="1400" b="1" dirty="0">
                <a:solidFill>
                  <a:schemeClr val="tx1"/>
                </a:solidFill>
              </a:rPr>
              <a:t> </a:t>
            </a:r>
            <a:r>
              <a:rPr sz="1400" b="1" dirty="0" err="1">
                <a:solidFill>
                  <a:schemeClr val="tx1"/>
                </a:solidFill>
              </a:rPr>
              <a:t>бюджета</a:t>
            </a:r>
            <a:r>
              <a:rPr sz="1400" b="1" dirty="0">
                <a:solidFill>
                  <a:schemeClr val="tx1"/>
                </a:solidFill>
              </a:rPr>
              <a:t> </a:t>
            </a:r>
            <a:r>
              <a:rPr sz="1400" b="1" dirty="0" err="1">
                <a:solidFill>
                  <a:schemeClr val="tx1"/>
                </a:solidFill>
              </a:rPr>
              <a:t>семьи</a:t>
            </a:r>
            <a:r>
              <a:rPr sz="1400" b="1" dirty="0">
                <a:solidFill>
                  <a:schemeClr val="tx1"/>
                </a:solidFill>
              </a:rPr>
              <a:t>?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AutoNum type="arabicPeriod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1400" dirty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dirty="0">
                <a:solidFill>
                  <a:schemeClr val="tx1"/>
                </a:solidFill>
              </a:rPr>
              <a:t>800 р в </a:t>
            </a:r>
            <a:r>
              <a:rPr sz="1400" dirty="0" err="1">
                <a:solidFill>
                  <a:schemeClr val="tx1"/>
                </a:solidFill>
              </a:rPr>
              <a:t>день</a:t>
            </a:r>
            <a:r>
              <a:rPr sz="1400" dirty="0">
                <a:solidFill>
                  <a:schemeClr val="tx1"/>
                </a:solidFill>
              </a:rPr>
              <a:t> </a:t>
            </a:r>
            <a:endParaRPr sz="1400" dirty="0">
              <a:solidFill>
                <a:schemeClr val="tx1"/>
              </a:solidFill>
              <a:latin typeface="Calibri Light"/>
              <a:ea typeface="Calibri Light"/>
              <a:cs typeface="Calibri Light"/>
              <a:sym typeface="Calibri Light"/>
            </a:endParaRP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dirty="0">
                <a:solidFill>
                  <a:schemeClr val="tx1"/>
                </a:solidFill>
              </a:rPr>
              <a:t>8000 </a:t>
            </a:r>
            <a:r>
              <a:rPr sz="1400" dirty="0" err="1">
                <a:solidFill>
                  <a:schemeClr val="tx1"/>
                </a:solidFill>
              </a:rPr>
              <a:t>руб</a:t>
            </a:r>
            <a:r>
              <a:rPr sz="1400" dirty="0">
                <a:solidFill>
                  <a:schemeClr val="tx1"/>
                </a:solidFill>
              </a:rPr>
              <a:t>. в </a:t>
            </a:r>
            <a:r>
              <a:rPr sz="1400" dirty="0" err="1">
                <a:solidFill>
                  <a:schemeClr val="tx1"/>
                </a:solidFill>
              </a:rPr>
              <a:t>месяц</a:t>
            </a:r>
            <a:r>
              <a:rPr sz="1400" dirty="0">
                <a:solidFill>
                  <a:schemeClr val="tx1"/>
                </a:solidFill>
              </a:rPr>
              <a:t> </a:t>
            </a:r>
            <a:endParaRPr sz="1400" dirty="0">
              <a:solidFill>
                <a:schemeClr val="tx1"/>
              </a:solidFill>
              <a:latin typeface="Calibri Light"/>
              <a:ea typeface="Calibri Light"/>
              <a:cs typeface="Calibri Light"/>
              <a:sym typeface="Calibri Light"/>
            </a:endParaRP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dirty="0">
                <a:solidFill>
                  <a:schemeClr val="tx1"/>
                </a:solidFill>
              </a:rPr>
              <a:t>60 000 в </a:t>
            </a:r>
            <a:r>
              <a:rPr sz="1400" dirty="0" err="1">
                <a:solidFill>
                  <a:schemeClr val="tx1"/>
                </a:solidFill>
              </a:rPr>
              <a:t>квартал</a:t>
            </a:r>
            <a:endParaRPr sz="1400" dirty="0">
              <a:solidFill>
                <a:schemeClr val="tx1"/>
              </a:solidFill>
              <a:latin typeface="Calibri Light"/>
              <a:ea typeface="Calibri Light"/>
              <a:cs typeface="Calibri Light"/>
              <a:sym typeface="Calibri Light"/>
            </a:endParaRP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AutoNum type="circleNumDbPlain"/>
              <a:defRPr sz="1200">
                <a:solidFill>
                  <a:srgbClr val="4D4D4C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sz="1400" dirty="0">
              <a:solidFill>
                <a:schemeClr val="tx1"/>
              </a:solidFill>
              <a:latin typeface="Calibri Light"/>
              <a:ea typeface="Calibri Light"/>
              <a:cs typeface="Calibri Light"/>
              <a:sym typeface="Calibri Light"/>
            </a:endParaRP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b="1" dirty="0">
                <a:solidFill>
                  <a:schemeClr val="tx1"/>
                </a:solidFill>
              </a:rPr>
              <a:t>2. </a:t>
            </a:r>
            <a:r>
              <a:rPr sz="1400" b="1" dirty="0" err="1">
                <a:solidFill>
                  <a:schemeClr val="tx1"/>
                </a:solidFill>
              </a:rPr>
              <a:t>Пользование</a:t>
            </a:r>
            <a:r>
              <a:rPr sz="1400" b="1" dirty="0">
                <a:solidFill>
                  <a:schemeClr val="tx1"/>
                </a:solidFill>
              </a:rPr>
              <a:t> </a:t>
            </a:r>
            <a:r>
              <a:rPr sz="1400" b="1" dirty="0" err="1">
                <a:solidFill>
                  <a:schemeClr val="tx1"/>
                </a:solidFill>
              </a:rPr>
              <a:t>кредитными</a:t>
            </a:r>
            <a:r>
              <a:rPr sz="1400" b="1" dirty="0">
                <a:solidFill>
                  <a:schemeClr val="tx1"/>
                </a:solidFill>
              </a:rPr>
              <a:t> </a:t>
            </a:r>
            <a:r>
              <a:rPr sz="1400" b="1" dirty="0" err="1">
                <a:solidFill>
                  <a:schemeClr val="tx1"/>
                </a:solidFill>
              </a:rPr>
              <a:t>средствами</a:t>
            </a:r>
            <a:r>
              <a:rPr sz="1400" b="1" dirty="0">
                <a:solidFill>
                  <a:schemeClr val="tx1"/>
                </a:solidFill>
              </a:rPr>
              <a:t> с </a:t>
            </a:r>
            <a:r>
              <a:rPr sz="1400" b="1" dirty="0" err="1">
                <a:solidFill>
                  <a:schemeClr val="tx1"/>
                </a:solidFill>
              </a:rPr>
              <a:t>кредитной</a:t>
            </a:r>
            <a:r>
              <a:rPr sz="1400" b="1" dirty="0">
                <a:solidFill>
                  <a:schemeClr val="tx1"/>
                </a:solidFill>
              </a:rPr>
              <a:t> </a:t>
            </a:r>
            <a:r>
              <a:rPr sz="1400" b="1" dirty="0" err="1">
                <a:solidFill>
                  <a:schemeClr val="tx1"/>
                </a:solidFill>
              </a:rPr>
              <a:t>карты</a:t>
            </a:r>
            <a:endParaRPr sz="1400" b="1" dirty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1400" dirty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dirty="0">
                <a:solidFill>
                  <a:schemeClr val="tx1"/>
                </a:solidFill>
              </a:rPr>
              <a:t>В </a:t>
            </a:r>
            <a:r>
              <a:rPr sz="1400" dirty="0" err="1">
                <a:solidFill>
                  <a:schemeClr val="tx1"/>
                </a:solidFill>
              </a:rPr>
              <a:t>среднем</a:t>
            </a:r>
            <a:r>
              <a:rPr sz="1400" dirty="0">
                <a:solidFill>
                  <a:schemeClr val="tx1"/>
                </a:solidFill>
              </a:rPr>
              <a:t> </a:t>
            </a:r>
            <a:r>
              <a:rPr sz="1400" dirty="0" err="1">
                <a:solidFill>
                  <a:schemeClr val="tx1"/>
                </a:solidFill>
              </a:rPr>
              <a:t>дешевле</a:t>
            </a:r>
            <a:r>
              <a:rPr sz="1400" dirty="0">
                <a:solidFill>
                  <a:schemeClr val="tx1"/>
                </a:solidFill>
              </a:rPr>
              <a:t> </a:t>
            </a:r>
            <a:r>
              <a:rPr sz="1400" dirty="0" err="1">
                <a:solidFill>
                  <a:schemeClr val="tx1"/>
                </a:solidFill>
              </a:rPr>
              <a:t>обычного</a:t>
            </a:r>
            <a:r>
              <a:rPr sz="1400" dirty="0">
                <a:solidFill>
                  <a:schemeClr val="tx1"/>
                </a:solidFill>
              </a:rPr>
              <a:t> </a:t>
            </a:r>
            <a:r>
              <a:rPr sz="1400" dirty="0" err="1">
                <a:solidFill>
                  <a:schemeClr val="tx1"/>
                </a:solidFill>
              </a:rPr>
              <a:t>банковского</a:t>
            </a:r>
            <a:r>
              <a:rPr sz="1400" dirty="0">
                <a:solidFill>
                  <a:schemeClr val="tx1"/>
                </a:solidFill>
              </a:rPr>
              <a:t> </a:t>
            </a:r>
            <a:r>
              <a:rPr sz="1400" dirty="0" err="1">
                <a:solidFill>
                  <a:schemeClr val="tx1"/>
                </a:solidFill>
              </a:rPr>
              <a:t>кредита</a:t>
            </a:r>
            <a:endParaRPr sz="1400" dirty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dirty="0">
                <a:solidFill>
                  <a:schemeClr val="tx1"/>
                </a:solidFill>
              </a:rPr>
              <a:t>В </a:t>
            </a:r>
            <a:r>
              <a:rPr sz="1400" dirty="0" err="1">
                <a:solidFill>
                  <a:schemeClr val="tx1"/>
                </a:solidFill>
              </a:rPr>
              <a:t>среднем</a:t>
            </a:r>
            <a:r>
              <a:rPr sz="1400" dirty="0">
                <a:solidFill>
                  <a:schemeClr val="tx1"/>
                </a:solidFill>
              </a:rPr>
              <a:t> </a:t>
            </a:r>
            <a:r>
              <a:rPr sz="1400" dirty="0" err="1">
                <a:solidFill>
                  <a:schemeClr val="tx1"/>
                </a:solidFill>
              </a:rPr>
              <a:t>дороже</a:t>
            </a:r>
            <a:r>
              <a:rPr sz="1400" dirty="0">
                <a:solidFill>
                  <a:schemeClr val="tx1"/>
                </a:solidFill>
              </a:rPr>
              <a:t>, </a:t>
            </a:r>
            <a:r>
              <a:rPr sz="1400" dirty="0" err="1">
                <a:solidFill>
                  <a:schemeClr val="tx1"/>
                </a:solidFill>
              </a:rPr>
              <a:t>чем</a:t>
            </a:r>
            <a:r>
              <a:rPr sz="1400" dirty="0">
                <a:solidFill>
                  <a:schemeClr val="tx1"/>
                </a:solidFill>
              </a:rPr>
              <a:t> </a:t>
            </a:r>
            <a:r>
              <a:rPr sz="1400" dirty="0" err="1">
                <a:solidFill>
                  <a:schemeClr val="tx1"/>
                </a:solidFill>
              </a:rPr>
              <a:t>услуги</a:t>
            </a:r>
            <a:r>
              <a:rPr sz="1400" dirty="0">
                <a:solidFill>
                  <a:schemeClr val="tx1"/>
                </a:solidFill>
              </a:rPr>
              <a:t> </a:t>
            </a:r>
            <a:r>
              <a:rPr sz="1400" dirty="0" err="1">
                <a:solidFill>
                  <a:schemeClr val="tx1"/>
                </a:solidFill>
              </a:rPr>
              <a:t>микрофинансовых</a:t>
            </a:r>
            <a:r>
              <a:rPr sz="1400" dirty="0">
                <a:solidFill>
                  <a:schemeClr val="tx1"/>
                </a:solidFill>
              </a:rPr>
              <a:t> </a:t>
            </a:r>
            <a:r>
              <a:rPr sz="1400" dirty="0" err="1">
                <a:solidFill>
                  <a:schemeClr val="tx1"/>
                </a:solidFill>
              </a:rPr>
              <a:t>организаций</a:t>
            </a:r>
            <a:endParaRPr sz="1400" dirty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dirty="0">
                <a:solidFill>
                  <a:schemeClr val="tx1"/>
                </a:solidFill>
              </a:rPr>
              <a:t>В </a:t>
            </a:r>
            <a:r>
              <a:rPr sz="1400" dirty="0" err="1">
                <a:solidFill>
                  <a:schemeClr val="tx1"/>
                </a:solidFill>
              </a:rPr>
              <a:t>среднем</a:t>
            </a:r>
            <a:r>
              <a:rPr sz="1400" dirty="0">
                <a:solidFill>
                  <a:schemeClr val="tx1"/>
                </a:solidFill>
              </a:rPr>
              <a:t> </a:t>
            </a:r>
            <a:r>
              <a:rPr sz="1400" dirty="0" err="1">
                <a:solidFill>
                  <a:schemeClr val="tx1"/>
                </a:solidFill>
              </a:rPr>
              <a:t>дороже</a:t>
            </a:r>
            <a:r>
              <a:rPr sz="1400" dirty="0">
                <a:solidFill>
                  <a:schemeClr val="tx1"/>
                </a:solidFill>
              </a:rPr>
              <a:t> </a:t>
            </a:r>
            <a:r>
              <a:rPr sz="1400" dirty="0" err="1">
                <a:solidFill>
                  <a:schemeClr val="tx1"/>
                </a:solidFill>
              </a:rPr>
              <a:t>обычного</a:t>
            </a:r>
            <a:r>
              <a:rPr sz="1400" dirty="0">
                <a:solidFill>
                  <a:schemeClr val="tx1"/>
                </a:solidFill>
              </a:rPr>
              <a:t> </a:t>
            </a:r>
            <a:r>
              <a:rPr sz="1400" dirty="0" err="1">
                <a:solidFill>
                  <a:schemeClr val="tx1"/>
                </a:solidFill>
              </a:rPr>
              <a:t>банковского</a:t>
            </a:r>
            <a:r>
              <a:rPr sz="1400" dirty="0">
                <a:solidFill>
                  <a:schemeClr val="tx1"/>
                </a:solidFill>
              </a:rPr>
              <a:t> </a:t>
            </a:r>
            <a:r>
              <a:rPr sz="1400" dirty="0" err="1">
                <a:solidFill>
                  <a:schemeClr val="tx1"/>
                </a:solidFill>
              </a:rPr>
              <a:t>кредита</a:t>
            </a:r>
            <a:endParaRPr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5416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39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endParaRPr lang="ru-RU" sz="2400" b="0" dirty="0">
              <a:solidFill>
                <a:srgbClr val="4CAF9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4CAF90"/>
                </a:solidFill>
              </a:rPr>
              <a:t>ТЕСТ</a:t>
            </a:r>
          </a:p>
        </p:txBody>
      </p:sp>
      <p:sp>
        <p:nvSpPr>
          <p:cNvPr id="5" name="Shape 503"/>
          <p:cNvSpPr/>
          <p:nvPr/>
        </p:nvSpPr>
        <p:spPr>
          <a:xfrm>
            <a:off x="628649" y="2279928"/>
            <a:ext cx="8634104" cy="4616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85750" indent="-285750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b="1">
                <a:solidFill>
                  <a:schemeClr val="tx1">
                    <a:lumMod val="85000"/>
                    <a:lumOff val="15000"/>
                  </a:schemeClr>
                </a:solidFill>
              </a:rPr>
              <a:t>6</a:t>
            </a:r>
            <a:r>
              <a:rPr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. Стоит ли обращаться в банк в случае, если нет возможности вносить платеж по кредиту:</a:t>
            </a:r>
            <a:endParaRPr sz="1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1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>
                <a:solidFill>
                  <a:schemeClr val="tx1">
                    <a:lumMod val="85000"/>
                    <a:lumOff val="15000"/>
                  </a:schemeClr>
                </a:solidFill>
              </a:rPr>
              <a:t>Нет, все само собой разрешится</a:t>
            </a:r>
          </a:p>
          <a:p>
            <a:pPr marL="285750" lvl="1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>
                <a:solidFill>
                  <a:schemeClr val="tx1">
                    <a:lumMod val="85000"/>
                    <a:lumOff val="15000"/>
                  </a:schemeClr>
                </a:solidFill>
              </a:rPr>
              <a:t>Да, нужно составить план по выходу из долгов, обратиться в банк за реструктуризацией или рефинансированием кредитов</a:t>
            </a:r>
          </a:p>
          <a:p>
            <a:pPr marL="285750" lvl="1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>
                <a:solidFill>
                  <a:schemeClr val="tx1">
                    <a:lumMod val="85000"/>
                    <a:lumOff val="15000"/>
                  </a:schemeClr>
                </a:solidFill>
              </a:rPr>
              <a:t>Нет, нужно обратиться за помощью к коллекторам</a:t>
            </a: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1400" b="1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7. Банкротство физического лица означает, что: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1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>
                <a:solidFill>
                  <a:schemeClr val="tx1">
                    <a:lumMod val="85000"/>
                    <a:lumOff val="15000"/>
                  </a:schemeClr>
                </a:solidFill>
              </a:rPr>
              <a:t>С него снимают все долги по кредитам и другим обязательствам, он не должен их больше выплачивать, имущество должника сохраняется</a:t>
            </a: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>
                <a:solidFill>
                  <a:schemeClr val="tx1">
                    <a:lumMod val="85000"/>
                    <a:lumOff val="15000"/>
                  </a:schemeClr>
                </a:solidFill>
              </a:rPr>
              <a:t>Кредиты должны быть выплачены, в процессе реструктуризации долгов помогает финансовый управляющий</a:t>
            </a: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>
                <a:solidFill>
                  <a:schemeClr val="tx1">
                    <a:lumMod val="85000"/>
                    <a:lumOff val="15000"/>
                  </a:schemeClr>
                </a:solidFill>
              </a:rPr>
              <a:t>Ему необходимо выплатить все кредиты за исключением ипотеки</a:t>
            </a:r>
          </a:p>
        </p:txBody>
      </p:sp>
    </p:spTree>
    <p:extLst>
      <p:ext uri="{BB962C8B-B14F-4D97-AF65-F5344CB8AC3E}">
        <p14:creationId xmlns:p14="http://schemas.microsoft.com/office/powerpoint/2010/main" val="2456541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4CAF90"/>
                </a:solidFill>
              </a:rPr>
              <a:t>КРЕДИТ</a:t>
            </a:r>
          </a:p>
        </p:txBody>
      </p:sp>
      <p:sp>
        <p:nvSpPr>
          <p:cNvPr id="7" name="Shape 159"/>
          <p:cNvSpPr/>
          <p:nvPr/>
        </p:nvSpPr>
        <p:spPr>
          <a:xfrm>
            <a:off x="4389120" y="1974850"/>
            <a:ext cx="5826048" cy="4893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b="1">
                <a:solidFill>
                  <a:schemeClr val="tx1"/>
                </a:solidFill>
              </a:rPr>
              <a:t>Кредит</a:t>
            </a:r>
            <a:r>
              <a:rPr sz="1400">
                <a:solidFill>
                  <a:schemeClr val="tx1"/>
                </a:solidFill>
              </a:rPr>
              <a:t> – это услуга, в рамках которой Кредитор (банк или МФО) одалживает клиенту деньги на конкретный срок и на определенных условиях. Клиент принимает их и обязуется своевременно вернуть, заплатив Кредитору вознаграждение в виде процентов и, возможно, комиссии за пользование деньгами.</a:t>
            </a:r>
            <a:endParaRPr sz="1400" b="1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defRPr sz="1200" b="1">
                <a:solidFill>
                  <a:srgbClr val="FCB8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b="1">
              <a:solidFill>
                <a:srgbClr val="FCB800"/>
              </a:solidFill>
            </a:endParaRPr>
          </a:p>
          <a:p>
            <a:pPr algn="ctr">
              <a:lnSpc>
                <a:spcPct val="15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/>
              <a:t>Принципы кредитования: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 b="1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>
                <a:solidFill>
                  <a:schemeClr val="tx1"/>
                </a:solidFill>
              </a:rPr>
              <a:t>Срочность</a:t>
            </a:r>
            <a:r>
              <a:rPr sz="1400" b="0">
                <a:solidFill>
                  <a:schemeClr val="tx1"/>
                </a:solidFill>
              </a:rPr>
              <a:t>. У каждого кредита есть срок, на который он выдается и график платежей, по которому он гасится. 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 b="1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>
                <a:solidFill>
                  <a:schemeClr val="tx1"/>
                </a:solidFill>
              </a:rPr>
              <a:t>Платность</a:t>
            </a:r>
            <a:r>
              <a:rPr sz="1400" b="0">
                <a:solidFill>
                  <a:schemeClr val="tx1"/>
                </a:solidFill>
              </a:rPr>
              <a:t>. За пользование деньгами банка нужно платить проценты и комиссии по кредиту.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 b="1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>
                <a:solidFill>
                  <a:schemeClr val="tx1"/>
                </a:solidFill>
              </a:rPr>
              <a:t>Возвратность</a:t>
            </a:r>
            <a:r>
              <a:rPr sz="1400" b="0">
                <a:solidFill>
                  <a:schemeClr val="tx1"/>
                </a:solidFill>
              </a:rPr>
              <a:t>. Деньги, взятые у банка,  необходимо вернуть полностью. У банка есть различные механизмы для возврата одолженных средств, включая взыскание на имущество, не связанное с кредитом</a:t>
            </a:r>
            <a:r>
              <a:rPr sz="1400" b="0"/>
              <a:t>.</a:t>
            </a:r>
          </a:p>
        </p:txBody>
      </p:sp>
      <p:pic>
        <p:nvPicPr>
          <p:cNvPr id="10" name="image6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28650" y="2233403"/>
            <a:ext cx="2846070" cy="42243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565416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40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endParaRPr lang="ru-RU" sz="2400" b="0" dirty="0">
              <a:solidFill>
                <a:srgbClr val="4CAF9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4CAF90"/>
                </a:solidFill>
              </a:rPr>
              <a:t>ТЕСТ</a:t>
            </a:r>
          </a:p>
          <a:p>
            <a:pPr algn="ctr"/>
            <a:endParaRPr lang="ru-RU" sz="2400" dirty="0">
              <a:solidFill>
                <a:srgbClr val="4CAF90"/>
              </a:solidFill>
            </a:endParaRPr>
          </a:p>
        </p:txBody>
      </p:sp>
      <p:sp>
        <p:nvSpPr>
          <p:cNvPr id="5" name="Shape 512"/>
          <p:cNvSpPr/>
          <p:nvPr/>
        </p:nvSpPr>
        <p:spPr>
          <a:xfrm>
            <a:off x="628649" y="2279929"/>
            <a:ext cx="8954738" cy="3970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85750" indent="-285750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b="1">
                <a:solidFill>
                  <a:schemeClr val="tx1"/>
                </a:solidFill>
              </a:rPr>
              <a:t>8. В ходе процедуры банкротства имущество физического лица (банкрота)</a:t>
            </a:r>
          </a:p>
          <a:p>
            <a:pPr marL="285750" indent="-285750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sz="140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>
                <a:solidFill>
                  <a:schemeClr val="tx1"/>
                </a:solidFill>
              </a:rPr>
              <a:t>Остается неприкосновенным</a:t>
            </a: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>
                <a:solidFill>
                  <a:schemeClr val="tx1"/>
                </a:solidFill>
              </a:rPr>
              <a:t>Может быть полностью распродано, вырученные деньги направлены на погашение долгов</a:t>
            </a: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>
                <a:solidFill>
                  <a:schemeClr val="tx1"/>
                </a:solidFill>
              </a:rPr>
              <a:t>Имущество может быть распродано, за исключением единственного жилья (если оно не является предметом ипотеки)</a:t>
            </a:r>
            <a:r>
              <a:rPr sz="1400">
                <a:solidFill>
                  <a:schemeClr val="tx1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</a:p>
          <a:p>
            <a:pPr algn="just">
              <a:lnSpc>
                <a:spcPct val="150000"/>
              </a:lnSpc>
              <a:buClr>
                <a:srgbClr val="68AF90"/>
              </a:buClr>
              <a:defRPr sz="1200">
                <a:latin typeface="Calibri Light"/>
                <a:ea typeface="Calibri Light"/>
                <a:cs typeface="Calibri Light"/>
                <a:sym typeface="Calibri Light"/>
              </a:defRPr>
            </a:pPr>
            <a:endParaRPr sz="1400">
              <a:solidFill>
                <a:schemeClr val="tx1"/>
              </a:solidFill>
              <a:latin typeface="Calibri Light"/>
              <a:ea typeface="Calibri Light"/>
              <a:cs typeface="Calibri Light"/>
              <a:sym typeface="Calibri Light"/>
            </a:endParaRPr>
          </a:p>
          <a:p>
            <a:pPr algn="just">
              <a:lnSpc>
                <a:spcPct val="150000"/>
              </a:lnSpc>
              <a:buClr>
                <a:srgbClr val="68AF90"/>
              </a:buClr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b="1">
                <a:solidFill>
                  <a:schemeClr val="tx1"/>
                </a:solidFill>
              </a:rPr>
              <a:t>9. Коллектор – это:</a:t>
            </a:r>
          </a:p>
          <a:p>
            <a:pPr algn="just">
              <a:lnSpc>
                <a:spcPct val="150000"/>
              </a:lnSpc>
              <a:buClr>
                <a:srgbClr val="68AF90"/>
              </a:buClr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140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>
                <a:solidFill>
                  <a:schemeClr val="tx1"/>
                </a:solidFill>
              </a:rPr>
              <a:t>Организация, которая помогает выбираться из долгов  </a:t>
            </a: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>
                <a:solidFill>
                  <a:schemeClr val="tx1"/>
                </a:solidFill>
              </a:rPr>
              <a:t>Представитель специального агентства, чья основная задача – возврат долгов по кредитам</a:t>
            </a: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>
                <a:solidFill>
                  <a:schemeClr val="tx1"/>
                </a:solidFill>
              </a:rPr>
              <a:t>То же самое, что и омбудсмен</a:t>
            </a:r>
          </a:p>
        </p:txBody>
      </p:sp>
    </p:spTree>
    <p:extLst>
      <p:ext uri="{BB962C8B-B14F-4D97-AF65-F5344CB8AC3E}">
        <p14:creationId xmlns:p14="http://schemas.microsoft.com/office/powerpoint/2010/main" val="24565416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41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endParaRPr lang="ru-RU" sz="2400" b="0" dirty="0">
              <a:solidFill>
                <a:srgbClr val="4CAF9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4CAF90"/>
                </a:solidFill>
              </a:rPr>
              <a:t>ТЕСТ</a:t>
            </a:r>
          </a:p>
        </p:txBody>
      </p:sp>
      <p:sp>
        <p:nvSpPr>
          <p:cNvPr id="5" name="Shape 521"/>
          <p:cNvSpPr/>
          <p:nvPr/>
        </p:nvSpPr>
        <p:spPr>
          <a:xfrm>
            <a:off x="534432" y="1974850"/>
            <a:ext cx="9215210" cy="5539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4CAF90"/>
              </a:buClr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b="1" dirty="0">
                <a:solidFill>
                  <a:schemeClr val="tx1"/>
                </a:solidFill>
              </a:rPr>
              <a:t>10</a:t>
            </a:r>
            <a:r>
              <a:rPr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sz="1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Как</a:t>
            </a:r>
            <a:r>
              <a:rPr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себя</a:t>
            </a:r>
            <a:r>
              <a:rPr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необходимо</a:t>
            </a:r>
            <a:r>
              <a:rPr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вести</a:t>
            </a:r>
            <a:r>
              <a:rPr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при</a:t>
            </a:r>
            <a:r>
              <a:rPr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общении</a:t>
            </a:r>
            <a:r>
              <a:rPr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</a:t>
            </a:r>
            <a:r>
              <a:rPr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коллекторами</a:t>
            </a:r>
            <a:r>
              <a:rPr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</a:t>
            </a:r>
            <a:r>
              <a:rPr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поводу</a:t>
            </a:r>
            <a:r>
              <a:rPr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вашей</a:t>
            </a:r>
            <a:r>
              <a:rPr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задолженности</a:t>
            </a:r>
            <a:r>
              <a:rPr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</a:t>
            </a:r>
            <a:r>
              <a:rPr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кредиту</a:t>
            </a:r>
            <a:endParaRPr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4CAF90"/>
              </a:buClr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4CAF90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ними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не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нужно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общаться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следует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избегать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контактов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ними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не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открывать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двери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не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отвечать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звонки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4CAF90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Выяснить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ФИО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взыскателя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его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место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работы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основание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для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обращения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проверить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эту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информацию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4CAF90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Перевести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общение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письменную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форму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записывать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аудио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телефонные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разговоры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визитов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коллекторов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4CAF90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Следует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предоставлять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им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ложную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информацию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чтобы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они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не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нашли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ваших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данных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задолженности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тогда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они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прекратят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общение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сами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4CAF90"/>
              </a:buClr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11. В какое время коллекторы могут общаться с должниками</a:t>
            </a:r>
          </a:p>
          <a:p>
            <a:pPr marL="285750" indent="-285750" algn="just">
              <a:lnSpc>
                <a:spcPct val="150000"/>
              </a:lnSpc>
              <a:buClr>
                <a:srgbClr val="4CAF90"/>
              </a:buClr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4CAF90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любое время суток, это их право, поскольку им необходимо получить с должника деньги банка</a:t>
            </a:r>
          </a:p>
          <a:p>
            <a:pPr marL="285750" indent="-285750" algn="just">
              <a:lnSpc>
                <a:spcPct val="150000"/>
              </a:lnSpc>
              <a:buClr>
                <a:srgbClr val="4CAF90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Коллекторы могут звонить не более двух раз в неделю и в строго отведенное время. Беспокоить должников запрещено с 22.00 до 8.00 в будни и с 20.00 до 9.00 в выходные.</a:t>
            </a:r>
          </a:p>
          <a:p>
            <a:pPr marL="285750" indent="-285750" algn="just">
              <a:lnSpc>
                <a:spcPct val="150000"/>
              </a:lnSpc>
              <a:buClr>
                <a:srgbClr val="4CAF90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Коллекторам запрещено общаться с должниками. Это долг банку, а не коллекторам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5416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/>
          <p:nvPr/>
        </p:nvSpPr>
        <p:spPr>
          <a:xfrm>
            <a:off x="995680" y="2500249"/>
            <a:ext cx="8387702" cy="365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417" tIns="50417" rIns="50417" bIns="50417">
            <a:spAutoFit/>
          </a:bodyPr>
          <a:lstStyle/>
          <a:p>
            <a:pPr marL="315125" indent="-315125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1323"/>
          </a:p>
        </p:txBody>
      </p:sp>
      <p:sp>
        <p:nvSpPr>
          <p:cNvPr id="576" name="Shape 576"/>
          <p:cNvSpPr>
            <a:spLocks noGrp="1"/>
          </p:cNvSpPr>
          <p:nvPr>
            <p:ph type="title"/>
          </p:nvPr>
        </p:nvSpPr>
        <p:spPr>
          <a:xfrm>
            <a:off x="534432" y="1454727"/>
            <a:ext cx="9619774" cy="1045522"/>
          </a:xfrm>
          <a:prstGeom prst="rect">
            <a:avLst/>
          </a:prstGeom>
        </p:spPr>
        <p:txBody>
          <a:bodyPr/>
          <a:lstStyle>
            <a:lvl1pPr>
              <a:defRPr sz="29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algn="ctr"/>
            <a:r>
              <a:rPr lang="ru-RU" b="0" dirty="0">
                <a:solidFill>
                  <a:srgbClr val="4CAF90"/>
                </a:solidFill>
              </a:rPr>
              <a:t>Хотите научится принимать грамотные финансовые решения?</a:t>
            </a:r>
          </a:p>
        </p:txBody>
      </p:sp>
      <p:sp>
        <p:nvSpPr>
          <p:cNvPr id="577" name="Shape 577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42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BF0003-17C8-CE48-A0F5-291672007C64}"/>
              </a:ext>
            </a:extLst>
          </p:cNvPr>
          <p:cNvSpPr txBox="1"/>
          <p:nvPr/>
        </p:nvSpPr>
        <p:spPr>
          <a:xfrm>
            <a:off x="861392" y="3075709"/>
            <a:ext cx="90114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Регистрируйте на бесплатный онлайн курс по ссылке: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course.ncfg.ru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Получайте надежную и комплексную информацию по финансовой грамотности, не выходя из дома. Программа разработанную в рамках проведения Всероссийской недели сбережений.</a:t>
            </a:r>
          </a:p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</a:p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 прохождения всего курса –распечатайте именной сертификат!</a:t>
            </a:r>
          </a:p>
        </p:txBody>
      </p:sp>
    </p:spTree>
    <p:extLst>
      <p:ext uri="{BB962C8B-B14F-4D97-AF65-F5344CB8AC3E}">
        <p14:creationId xmlns:p14="http://schemas.microsoft.com/office/powerpoint/2010/main" val="12246526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AAE8E-2CE5-DD40-BD81-45C6A3B8C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503436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17661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4CAF90"/>
                </a:solidFill>
              </a:rPr>
              <a:t>ТИПЫ КРЕДИТОВ</a:t>
            </a:r>
          </a:p>
        </p:txBody>
      </p:sp>
      <p:sp>
        <p:nvSpPr>
          <p:cNvPr id="8" name="Shape 168"/>
          <p:cNvSpPr/>
          <p:nvPr/>
        </p:nvSpPr>
        <p:spPr>
          <a:xfrm>
            <a:off x="534432" y="1708770"/>
            <a:ext cx="9422687" cy="2354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>
                <a:solidFill>
                  <a:schemeClr val="tx1"/>
                </a:solidFill>
              </a:rPr>
              <a:t>Поскольку кредит является одним из самых популярных финансовых инструментов, то и видов кредитов существует множество. Их можно разбить на несколько категорий:</a:t>
            </a:r>
          </a:p>
          <a:p>
            <a:pPr algn="ctr">
              <a:lnSpc>
                <a:spcPct val="150000"/>
              </a:lnSpc>
              <a:defRPr sz="1200" b="1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>
                <a:solidFill>
                  <a:schemeClr val="tx1">
                    <a:lumMod val="75000"/>
                    <a:lumOff val="25000"/>
                  </a:schemeClr>
                </a:solidFill>
              </a:rPr>
              <a:t>ПО СРОКУ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ctr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Краткосрочные (до 1 года)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Calibri Light"/>
              <a:ea typeface="Calibri Light"/>
              <a:cs typeface="Calibri Light"/>
              <a:sym typeface="Calibri Light"/>
            </a:endParaRPr>
          </a:p>
          <a:p>
            <a:pPr marL="285750" indent="-285750" algn="ctr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Среднесрочные (от 1 года до 5 лет)</a:t>
            </a:r>
          </a:p>
          <a:p>
            <a:pPr marL="285750" indent="-285750" algn="ctr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Долгосрочные (более 5 лет</a:t>
            </a:r>
          </a:p>
          <a:p>
            <a:pPr algn="ctr">
              <a:lnSpc>
                <a:spcPct val="150000"/>
              </a:lnSpc>
              <a:defRPr sz="1200" b="1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1400"/>
          </a:p>
        </p:txBody>
      </p:sp>
      <p:graphicFrame>
        <p:nvGraphicFramePr>
          <p:cNvPr id="9" name="Table 169"/>
          <p:cNvGraphicFramePr/>
          <p:nvPr/>
        </p:nvGraphicFramePr>
        <p:xfrm>
          <a:off x="858840" y="3764280"/>
          <a:ext cx="9356328" cy="3119458"/>
        </p:xfrm>
        <a:graphic>
          <a:graphicData uri="http://schemas.openxmlformats.org/drawingml/2006/table">
            <a:tbl>
              <a:tblPr firstRow="1"/>
              <a:tblGrid>
                <a:gridCol w="1010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5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89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1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84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 ПО ЦЕЛИ ИСПОЛЬЗОВАНИЯ КРЕДИТНЫХ СРЕДСТВ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4BACC6"/>
                      </a:solidFill>
                    </a:lnL>
                    <a:lnR w="12700">
                      <a:solidFill>
                        <a:srgbClr val="4BACC6"/>
                      </a:solidFill>
                    </a:lnR>
                    <a:lnT w="12700">
                      <a:solidFill>
                        <a:srgbClr val="4BACC6"/>
                      </a:solidFill>
                    </a:lnT>
                    <a:lnB w="12700">
                      <a:solidFill>
                        <a:srgbClr val="4BACC6"/>
                      </a:solidFill>
                    </a:lnB>
                    <a:solidFill>
                      <a:srgbClr val="E7F3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000" b="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4BACC6"/>
                      </a:solidFill>
                    </a:lnL>
                    <a:lnR w="12700">
                      <a:solidFill>
                        <a:srgbClr val="4BACC6"/>
                      </a:solidFill>
                    </a:lnR>
                    <a:lnT w="12700">
                      <a:solidFill>
                        <a:srgbClr val="4BACC6"/>
                      </a:solidFill>
                    </a:lnT>
                    <a:lnB w="12700">
                      <a:solidFill>
                        <a:srgbClr val="4BACC6"/>
                      </a:solidFill>
                    </a:lnB>
                    <a:solidFill>
                      <a:srgbClr val="E7F3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 НАЛИЧИЮ ЗАЛОГА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4BACC6"/>
                      </a:solidFill>
                    </a:lnL>
                    <a:lnR w="12700">
                      <a:solidFill>
                        <a:srgbClr val="4BACC6"/>
                      </a:solidFill>
                    </a:lnR>
                    <a:lnT w="12700">
                      <a:solidFill>
                        <a:srgbClr val="4BACC6"/>
                      </a:solidFill>
                    </a:lnT>
                    <a:lnB w="12700">
                      <a:solidFill>
                        <a:srgbClr val="4BACC6"/>
                      </a:solidFill>
                    </a:lnB>
                    <a:solidFill>
                      <a:srgbClr val="E7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899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ЦЕЛЕВЫЕ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4BACC6"/>
                      </a:solidFill>
                    </a:lnL>
                    <a:lnR w="12700">
                      <a:solidFill>
                        <a:srgbClr val="4BACC6"/>
                      </a:solidFill>
                    </a:lnR>
                    <a:lnT w="12700">
                      <a:solidFill>
                        <a:srgbClr val="4BACC6"/>
                      </a:solidFill>
                    </a:lnT>
                    <a:lnB w="12700">
                      <a:solidFill>
                        <a:srgbClr val="4BACC6"/>
                      </a:solidFill>
                    </a:lnB>
                    <a:solidFill>
                      <a:srgbClr val="E7F3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0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r>
                        <a:rPr>
                          <a:solidFill>
                            <a:schemeClr val="tx1"/>
                          </a:solidFill>
                        </a:rPr>
                        <a:t>Банк</a:t>
                      </a:r>
                      <a:r>
                        <a: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>
                          <a:solidFill>
                            <a:schemeClr val="tx1"/>
                          </a:solidFill>
                        </a:rPr>
                        <a:t>выдает</a:t>
                      </a:r>
                      <a:r>
                        <a: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>
                          <a:solidFill>
                            <a:schemeClr val="tx1"/>
                          </a:solidFill>
                        </a:rPr>
                        <a:t>средства</a:t>
                      </a:r>
                      <a:r>
                        <a: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>
                          <a:solidFill>
                            <a:schemeClr val="tx1"/>
                          </a:solidFill>
                        </a:rPr>
                        <a:t>на</a:t>
                      </a:r>
                      <a:r>
                        <a: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>
                          <a:solidFill>
                            <a:schemeClr val="tx1"/>
                          </a:solidFill>
                        </a:rPr>
                        <a:t>покупку</a:t>
                      </a:r>
                      <a:r>
                        <a: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>
                          <a:solidFill>
                            <a:schemeClr val="tx1"/>
                          </a:solidFill>
                        </a:rPr>
                        <a:t>конкретного</a:t>
                      </a:r>
                      <a:r>
                        <a: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>
                          <a:solidFill>
                            <a:schemeClr val="tx1"/>
                          </a:solidFill>
                        </a:rPr>
                        <a:t>товара</a:t>
                      </a:r>
                      <a:r>
                        <a: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или </a:t>
                      </a:r>
                      <a:r>
                        <a:rPr>
                          <a:solidFill>
                            <a:schemeClr val="tx1"/>
                          </a:solidFill>
                        </a:rPr>
                        <a:t>услуги</a:t>
                      </a:r>
                      <a:r>
                        <a: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. </a:t>
                      </a:r>
                      <a:r>
                        <a:rPr>
                          <a:solidFill>
                            <a:schemeClr val="tx1"/>
                          </a:solidFill>
                        </a:rPr>
                        <a:t>Цель</a:t>
                      </a:r>
                      <a:r>
                        <a: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>
                          <a:solidFill>
                            <a:schemeClr val="tx1"/>
                          </a:solidFill>
                        </a:rPr>
                        <a:t>кредита</a:t>
                      </a:r>
                      <a:r>
                        <a: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>
                          <a:solidFill>
                            <a:schemeClr val="tx1"/>
                          </a:solidFill>
                        </a:rPr>
                        <a:t>согласуется</a:t>
                      </a:r>
                      <a:r>
                        <a: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с </a:t>
                      </a:r>
                      <a:r>
                        <a:rPr>
                          <a:solidFill>
                            <a:schemeClr val="tx1"/>
                          </a:solidFill>
                        </a:rPr>
                        <a:t>банком</a:t>
                      </a:r>
                      <a:r>
                        <a: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>
                          <a:solidFill>
                            <a:schemeClr val="tx1"/>
                          </a:solidFill>
                        </a:rPr>
                        <a:t>и обязательна</a:t>
                      </a:r>
                      <a:r>
                        <a: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>
                          <a:solidFill>
                            <a:schemeClr val="tx1"/>
                          </a:solidFill>
                        </a:rPr>
                        <a:t>для</a:t>
                      </a:r>
                      <a:r>
                        <a: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>
                          <a:solidFill>
                            <a:schemeClr val="tx1"/>
                          </a:solidFill>
                        </a:rPr>
                        <a:t>выполнения</a:t>
                      </a:r>
                      <a:r>
                        <a: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4BACC6"/>
                      </a:solidFill>
                    </a:lnL>
                    <a:lnR w="12700">
                      <a:solidFill>
                        <a:srgbClr val="4BACC6"/>
                      </a:solidFill>
                    </a:lnR>
                    <a:lnT w="12700">
                      <a:solidFill>
                        <a:srgbClr val="4BACC6"/>
                      </a:solidFill>
                    </a:lnT>
                    <a:lnB w="12700">
                      <a:solidFill>
                        <a:srgbClr val="4BACC6"/>
                      </a:solidFill>
                    </a:lnB>
                    <a:solidFill>
                      <a:srgbClr val="E7F3F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ЗАЛОГОВЫЕ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4BACC6"/>
                      </a:solidFill>
                    </a:lnL>
                    <a:lnR w="12700">
                      <a:solidFill>
                        <a:srgbClr val="4BACC6"/>
                      </a:solidFill>
                    </a:lnR>
                    <a:lnT w="12700">
                      <a:solidFill>
                        <a:srgbClr val="4BACC6"/>
                      </a:solidFill>
                    </a:lnT>
                    <a:lnB w="12700">
                      <a:solidFill>
                        <a:srgbClr val="4BACC6"/>
                      </a:solidFill>
                    </a:lnB>
                    <a:solidFill>
                      <a:srgbClr val="E7F3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Кредиты, обеспеченные имуществом заемщика обычно на значительные суммы 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4BACC6"/>
                      </a:solidFill>
                    </a:lnL>
                    <a:lnR w="12700">
                      <a:solidFill>
                        <a:srgbClr val="4BACC6"/>
                      </a:solidFill>
                    </a:lnR>
                    <a:lnT w="12700">
                      <a:solidFill>
                        <a:srgbClr val="4BACC6"/>
                      </a:solidFill>
                    </a:lnT>
                    <a:lnB w="12700">
                      <a:solidFill>
                        <a:srgbClr val="4BACC6"/>
                      </a:solidFill>
                    </a:lnB>
                    <a:solidFill>
                      <a:srgbClr val="E7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9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15000"/>
                        </a:lnSpc>
                        <a:buSzPct val="100000"/>
                        <a:buFont typeface="Lucida Grande"/>
                        <a:buChar char="●"/>
                        <a:tabLst>
                          <a:tab pos="457200" algn="l"/>
                        </a:tabLst>
                        <a:defRPr sz="10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r>
                        <a:rPr>
                          <a:solidFill>
                            <a:schemeClr val="tx1"/>
                          </a:solidFill>
                        </a:rPr>
                        <a:t> Автокредит</a:t>
                      </a:r>
                      <a:r>
                        <a: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endParaRPr sz="110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just">
                        <a:lnSpc>
                          <a:spcPct val="115000"/>
                        </a:lnSpc>
                        <a:buSzPct val="100000"/>
                        <a:buFont typeface="Lucida Grande"/>
                        <a:buChar char="●"/>
                        <a:tabLst>
                          <a:tab pos="457200" algn="l"/>
                        </a:tabLst>
                        <a:defRPr sz="10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r>
                        <a:rPr>
                          <a:solidFill>
                            <a:schemeClr val="tx1"/>
                          </a:solidFill>
                        </a:rPr>
                        <a:t> Кредит</a:t>
                      </a:r>
                      <a:r>
                        <a: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>
                          <a:solidFill>
                            <a:schemeClr val="tx1"/>
                          </a:solidFill>
                        </a:rPr>
                        <a:t>на</a:t>
                      </a:r>
                      <a:r>
                        <a: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>
                          <a:solidFill>
                            <a:schemeClr val="tx1"/>
                          </a:solidFill>
                        </a:rPr>
                        <a:t>обучение</a:t>
                      </a:r>
                      <a:endParaRPr sz="110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just">
                        <a:lnSpc>
                          <a:spcPct val="115000"/>
                        </a:lnSpc>
                        <a:buSzPct val="100000"/>
                        <a:buFont typeface="Lucida Grande"/>
                        <a:buChar char="●"/>
                        <a:tabLst>
                          <a:tab pos="457200" algn="l"/>
                        </a:tabLst>
                        <a:defRPr sz="1000"/>
                      </a:pPr>
                      <a:r>
                        <a:rPr>
                          <a:solidFill>
                            <a:schemeClr val="tx1"/>
                          </a:solidFill>
                        </a:rPr>
                        <a:t> К</a:t>
                      </a:r>
                      <a:r>
                        <a:rPr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редит</a:t>
                      </a:r>
                      <a:r>
                        <a:rPr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на</a:t>
                      </a:r>
                      <a:r>
                        <a:rPr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ремонт</a:t>
                      </a:r>
                      <a:endParaRPr sz="110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just">
                        <a:lnSpc>
                          <a:spcPct val="115000"/>
                        </a:lnSpc>
                        <a:buSzPct val="100000"/>
                        <a:buFont typeface="Lucida Grande"/>
                        <a:buChar char="●"/>
                        <a:tabLst>
                          <a:tab pos="457200" algn="l"/>
                        </a:tabLst>
                        <a:defRPr sz="10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r>
                        <a:rPr>
                          <a:solidFill>
                            <a:schemeClr val="tx1"/>
                          </a:solidFill>
                        </a:rPr>
                        <a:t> Кредит</a:t>
                      </a:r>
                      <a:r>
                        <a: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в </a:t>
                      </a:r>
                      <a:r>
                        <a:rPr>
                          <a:solidFill>
                            <a:schemeClr val="tx1"/>
                          </a:solidFill>
                        </a:rPr>
                        <a:t>магазине</a:t>
                      </a:r>
                      <a:r>
                        <a: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, </a:t>
                      </a:r>
                      <a:r>
                        <a:rPr>
                          <a:solidFill>
                            <a:schemeClr val="tx1"/>
                          </a:solidFill>
                        </a:rPr>
                        <a:t>иной</a:t>
                      </a:r>
                      <a:r>
                        <a: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>
                          <a:solidFill>
                            <a:schemeClr val="tx1"/>
                          </a:solidFill>
                        </a:rPr>
                        <a:t>точке</a:t>
                      </a:r>
                      <a:r>
                        <a: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>
                          <a:solidFill>
                            <a:schemeClr val="tx1"/>
                          </a:solidFill>
                        </a:rPr>
                        <a:t>продаж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4BACC6"/>
                      </a:solidFill>
                    </a:lnL>
                    <a:lnR w="12700">
                      <a:solidFill>
                        <a:srgbClr val="4BACC6"/>
                      </a:solidFill>
                    </a:lnR>
                    <a:lnT w="12700">
                      <a:solidFill>
                        <a:srgbClr val="4BACC6"/>
                      </a:solidFill>
                    </a:lnT>
                    <a:lnB w="12700">
                      <a:solidFill>
                        <a:srgbClr val="4BACC6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15000"/>
                        </a:lnSpc>
                        <a:buSzPct val="100000"/>
                        <a:buFont typeface="Lucida Grande"/>
                        <a:buChar char="●"/>
                        <a:tabLst>
                          <a:tab pos="457200" algn="l"/>
                        </a:tabLst>
                        <a:defRPr sz="10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r>
                        <a:rPr>
                          <a:solidFill>
                            <a:schemeClr val="tx1"/>
                          </a:solidFill>
                        </a:rPr>
                        <a:t> Автокредит</a:t>
                      </a:r>
                      <a:endParaRPr sz="110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just">
                        <a:lnSpc>
                          <a:spcPct val="115000"/>
                        </a:lnSpc>
                        <a:buSzPct val="100000"/>
                        <a:buFont typeface="Lucida Grande"/>
                        <a:buChar char="●"/>
                        <a:tabLst>
                          <a:tab pos="457200" algn="l"/>
                        </a:tabLst>
                        <a:defRPr sz="10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r>
                        <a:rPr>
                          <a:solidFill>
                            <a:schemeClr val="tx1"/>
                          </a:solidFill>
                        </a:rPr>
                        <a:t> Ипотечный кредит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4BACC6"/>
                      </a:solidFill>
                    </a:lnL>
                    <a:lnR w="12700">
                      <a:solidFill>
                        <a:srgbClr val="4BACC6"/>
                      </a:solidFill>
                    </a:lnR>
                    <a:lnT w="12700">
                      <a:solidFill>
                        <a:srgbClr val="4BACC6"/>
                      </a:solidFill>
                    </a:lnT>
                    <a:lnB w="12700">
                      <a:solidFill>
                        <a:srgbClr val="4BACC6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71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НЕЦЕЛЕВЫЕ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4BACC6"/>
                      </a:solidFill>
                    </a:lnL>
                    <a:lnR w="12700">
                      <a:solidFill>
                        <a:srgbClr val="4BACC6"/>
                      </a:solidFill>
                    </a:lnR>
                    <a:lnT w="12700">
                      <a:solidFill>
                        <a:srgbClr val="4BACC6"/>
                      </a:solidFill>
                    </a:lnT>
                    <a:lnB w="12700">
                      <a:solidFill>
                        <a:srgbClr val="4BACC6"/>
                      </a:solidFill>
                    </a:lnB>
                    <a:solidFill>
                      <a:srgbClr val="E7F3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Банк выдает денежные средства не требуя определить цель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4BACC6"/>
                      </a:solidFill>
                    </a:lnL>
                    <a:lnR w="12700">
                      <a:solidFill>
                        <a:srgbClr val="4BACC6"/>
                      </a:solidFill>
                    </a:lnR>
                    <a:lnT w="12700">
                      <a:solidFill>
                        <a:srgbClr val="4BACC6"/>
                      </a:solidFill>
                    </a:lnT>
                    <a:lnB w="12700">
                      <a:solidFill>
                        <a:srgbClr val="4BACC6"/>
                      </a:solidFill>
                    </a:lnB>
                    <a:solidFill>
                      <a:srgbClr val="E7F3F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БЕЗЗАЛОГОВЫЕ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4BACC6"/>
                      </a:solidFill>
                    </a:lnL>
                    <a:lnR w="12700">
                      <a:solidFill>
                        <a:srgbClr val="4BACC6"/>
                      </a:solidFill>
                    </a:lnR>
                    <a:lnT w="12700">
                      <a:solidFill>
                        <a:srgbClr val="4BACC6"/>
                      </a:solidFill>
                    </a:lnT>
                    <a:lnB w="12700">
                      <a:solidFill>
                        <a:srgbClr val="4BACC6"/>
                      </a:solidFill>
                    </a:lnB>
                    <a:solidFill>
                      <a:srgbClr val="E7F3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Кредит, не требующий обеспечения на относительно небольшие суммы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4BACC6"/>
                      </a:solidFill>
                    </a:lnL>
                    <a:lnR w="12700">
                      <a:solidFill>
                        <a:srgbClr val="4BACC6"/>
                      </a:solidFill>
                    </a:lnR>
                    <a:lnT w="12700">
                      <a:solidFill>
                        <a:srgbClr val="4BACC6"/>
                      </a:solidFill>
                    </a:lnT>
                    <a:lnB w="12700">
                      <a:solidFill>
                        <a:srgbClr val="4BACC6"/>
                      </a:solidFill>
                    </a:lnB>
                    <a:solidFill>
                      <a:srgbClr val="E7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2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15000"/>
                        </a:lnSpc>
                        <a:buSzPct val="100000"/>
                        <a:buFont typeface="Lucida Grande"/>
                        <a:buChar char="●"/>
                        <a:tabLst>
                          <a:tab pos="457200" algn="l"/>
                        </a:tabLst>
                        <a:defRPr sz="10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r>
                        <a:rPr>
                          <a:solidFill>
                            <a:schemeClr val="tx1"/>
                          </a:solidFill>
                        </a:rPr>
                        <a:t> Кредит наличными</a:t>
                      </a:r>
                      <a:endParaRPr sz="110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just">
                        <a:lnSpc>
                          <a:spcPct val="115000"/>
                        </a:lnSpc>
                        <a:buSzPct val="100000"/>
                        <a:buFont typeface="Lucida Grande"/>
                        <a:buChar char="●"/>
                        <a:tabLst>
                          <a:tab pos="457200" algn="l"/>
                        </a:tabLst>
                        <a:defRPr sz="10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r>
                        <a:rPr>
                          <a:solidFill>
                            <a:schemeClr val="tx1"/>
                          </a:solidFill>
                        </a:rPr>
                        <a:t> Кредит на неотложные нужды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4BACC6"/>
                      </a:solidFill>
                    </a:lnL>
                    <a:lnR w="12700">
                      <a:solidFill>
                        <a:srgbClr val="4BACC6"/>
                      </a:solidFill>
                    </a:lnR>
                    <a:lnT w="12700">
                      <a:solidFill>
                        <a:srgbClr val="4BACC6"/>
                      </a:solidFill>
                    </a:lnT>
                    <a:lnB w="12700">
                      <a:solidFill>
                        <a:srgbClr val="4BACC6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15000"/>
                        </a:lnSpc>
                        <a:buSzPct val="100000"/>
                        <a:buFont typeface="Lucida Grande"/>
                        <a:buChar char="●"/>
                        <a:tabLst>
                          <a:tab pos="457200" algn="l"/>
                        </a:tabLst>
                        <a:defRPr sz="10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r>
                        <a:rPr>
                          <a:solidFill>
                            <a:schemeClr val="tx1"/>
                          </a:solidFill>
                        </a:rPr>
                        <a:t> Кредит на обучение</a:t>
                      </a:r>
                      <a:endParaRPr sz="110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just">
                        <a:lnSpc>
                          <a:spcPct val="115000"/>
                        </a:lnSpc>
                        <a:buSzPct val="100000"/>
                        <a:buFont typeface="Lucida Grande"/>
                        <a:buChar char="●"/>
                        <a:tabLst>
                          <a:tab pos="457200" algn="l"/>
                        </a:tabLst>
                        <a:defRPr sz="10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r>
                        <a:rPr>
                          <a:solidFill>
                            <a:schemeClr val="tx1"/>
                          </a:solidFill>
                        </a:rPr>
                        <a:t> Кредит в магазине, иной точке продаж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4BACC6"/>
                      </a:solidFill>
                    </a:lnL>
                    <a:lnR w="12700">
                      <a:solidFill>
                        <a:srgbClr val="4BACC6"/>
                      </a:solidFill>
                    </a:lnR>
                    <a:lnT w="12700">
                      <a:solidFill>
                        <a:srgbClr val="4BACC6"/>
                      </a:solidFill>
                    </a:lnT>
                    <a:lnB w="12700">
                      <a:solidFill>
                        <a:srgbClr val="4BACC6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541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4CAF90"/>
                </a:solidFill>
              </a:rPr>
              <a:t>КРЕДИТ И КРЕДИТНАЯ КАРТА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4432" y="1974851"/>
            <a:ext cx="90820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Потребительский кредит (ПК) </a:t>
            </a:r>
            <a:r>
              <a:rPr lang="ru-RU" sz="1600" dirty="0"/>
              <a:t>— это кредит, предоставляемый гражданам на любые личные цели, кроме предпринимательской деятельности</a:t>
            </a:r>
          </a:p>
          <a:p>
            <a:r>
              <a:rPr lang="ru-RU" sz="1600" b="1" dirty="0"/>
              <a:t>Кредитная карта (КК) </a:t>
            </a:r>
            <a:r>
              <a:rPr lang="ru-RU" sz="1600" dirty="0"/>
              <a:t>– это банковская пластиковая карта, позволяющая на основании заключенного с банком договора брать в долг у банка определенные суммы денег в пределах установленного кредитного лимита.</a:t>
            </a:r>
          </a:p>
        </p:txBody>
      </p:sp>
      <p:sp>
        <p:nvSpPr>
          <p:cNvPr id="10" name="Shape 179"/>
          <p:cNvSpPr/>
          <p:nvPr/>
        </p:nvSpPr>
        <p:spPr>
          <a:xfrm>
            <a:off x="670853" y="3298290"/>
            <a:ext cx="9235147" cy="3739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>
                <a:solidFill>
                  <a:srgbClr val="68AF90"/>
                </a:solidFill>
              </a:rPr>
              <a:t>ОТЛИЧИЯ</a:t>
            </a:r>
            <a:endParaRPr lang="ru-RU" sz="1400" dirty="0">
              <a:solidFill>
                <a:srgbClr val="68AF90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>
                <a:solidFill>
                  <a:schemeClr val="tx1"/>
                </a:solidFill>
              </a:rPr>
              <a:t>Срок: ПК - от 1 года до 5 лет, КК обычно от 2 до 4 лет</a:t>
            </a: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>
                <a:solidFill>
                  <a:schemeClr val="tx1"/>
                </a:solidFill>
              </a:rPr>
              <a:t>Сумма кредита: лимит суммы по КК, как правило, ниже, чем сумма возможного ПК</a:t>
            </a: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>
                <a:solidFill>
                  <a:schemeClr val="tx1"/>
                </a:solidFill>
              </a:rPr>
              <a:t>Процентная ставка: по кредитной карте обычно выше, чем по ПК</a:t>
            </a: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>
                <a:solidFill>
                  <a:schemeClr val="tx1"/>
                </a:solidFill>
              </a:rPr>
              <a:t>Ежемесячный платеж: для ПК платеж рассчитывается при получении кредита и не меняется, для КК минимальный платеж зависит от суммы использованных средств</a:t>
            </a: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>
                <a:solidFill>
                  <a:schemeClr val="tx1"/>
                </a:solidFill>
              </a:rPr>
              <a:t>Возобновляемость: ПК не возобновляется после погашения, по КК же вы можете вновь воспользоваться деньгами банка после внесения минимального платежа</a:t>
            </a: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>
                <a:solidFill>
                  <a:schemeClr val="tx1"/>
                </a:solidFill>
              </a:rPr>
              <a:t>Использование: КК используется как платежное средство для покупок на небольшие суммы, ПК предназначен для совершения крупных разовых трат.</a:t>
            </a:r>
          </a:p>
        </p:txBody>
      </p:sp>
    </p:spTree>
    <p:extLst>
      <p:ext uri="{BB962C8B-B14F-4D97-AF65-F5344CB8AC3E}">
        <p14:creationId xmlns:p14="http://schemas.microsoft.com/office/powerpoint/2010/main" val="2456541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4432" y="1442691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4CAF90"/>
                </a:solidFill>
              </a:rPr>
              <a:t>ИПОТЕЧНЫЙ КРЕДИТ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4432" y="1974852"/>
            <a:ext cx="93410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Ипотечный кредит </a:t>
            </a:r>
            <a:r>
              <a:rPr lang="ru-RU" dirty="0"/>
              <a:t>– это залоговая форма кредита, обеспечением по которой выступает недвижимость.</a:t>
            </a:r>
            <a:endParaRPr lang="ru-RU" b="1" dirty="0"/>
          </a:p>
          <a:p>
            <a:endParaRPr lang="ru-RU" sz="1600" b="1" dirty="0"/>
          </a:p>
        </p:txBody>
      </p:sp>
      <p:sp>
        <p:nvSpPr>
          <p:cNvPr id="6" name="Shape 193"/>
          <p:cNvSpPr/>
          <p:nvPr/>
        </p:nvSpPr>
        <p:spPr>
          <a:xfrm>
            <a:off x="534432" y="3243125"/>
            <a:ext cx="4751071" cy="3706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>
                <a:solidFill>
                  <a:srgbClr val="68AF90"/>
                </a:solidFill>
              </a:rPr>
              <a:t>+</a:t>
            </a:r>
            <a:endParaRPr sz="1600">
              <a:solidFill>
                <a:srgbClr val="68AF90"/>
              </a:solidFill>
              <a:latin typeface="Calibri Light"/>
              <a:ea typeface="Calibri Light"/>
              <a:cs typeface="Calibri Light"/>
              <a:sym typeface="Calibri Light"/>
            </a:endParaRPr>
          </a:p>
          <a:p>
            <a:pPr marL="285750" indent="-288000">
              <a:lnSpc>
                <a:spcPts val="23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Возможность сразу получить квартиру в собственность</a:t>
            </a:r>
          </a:p>
          <a:p>
            <a:pPr marL="285750" indent="-288000">
              <a:lnSpc>
                <a:spcPts val="23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Защита имущества от риска повреждения (так как кредитование предполагает страхование)</a:t>
            </a:r>
          </a:p>
          <a:p>
            <a:pPr marL="285750" indent="-288000">
              <a:lnSpc>
                <a:spcPts val="23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Невысокая процентная ставка</a:t>
            </a:r>
          </a:p>
          <a:p>
            <a:pPr marL="285750" indent="-288000">
              <a:lnSpc>
                <a:spcPts val="23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Возможность суммировать доходы</a:t>
            </a:r>
          </a:p>
          <a:p>
            <a:pPr marL="285750" indent="-288000">
              <a:lnSpc>
                <a:spcPts val="23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Использование материнского капитала и вычетов</a:t>
            </a:r>
          </a:p>
          <a:p>
            <a:pPr marL="285750" indent="-288000">
              <a:lnSpc>
                <a:spcPts val="23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Длительный срок кредитования позволяет снизить финансовую нагрузку.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85503" y="3150788"/>
            <a:ext cx="4597717" cy="3798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dirty="0"/>
              <a:t>-</a:t>
            </a:r>
          </a:p>
          <a:p>
            <a:pPr marL="285750" indent="-288000">
              <a:lnSpc>
                <a:spcPts val="23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dirty="0"/>
              <a:t>Банк требует большой пакет документов, сама процедура тоже достаточно длительная</a:t>
            </a:r>
          </a:p>
          <a:p>
            <a:pPr marL="285750" indent="-288000">
              <a:lnSpc>
                <a:spcPts val="23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dirty="0"/>
              <a:t>Высокие дополнительные расходы (комиссии, оценка, страхование)</a:t>
            </a:r>
          </a:p>
          <a:p>
            <a:pPr marL="285750" indent="-288000">
              <a:lnSpc>
                <a:spcPts val="23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dirty="0"/>
              <a:t>Сложно перепродать, подарить или сдать в аренду недвижимость, так как она находится в залоге у банка</a:t>
            </a:r>
          </a:p>
          <a:p>
            <a:pPr marL="285750" indent="-288000">
              <a:lnSpc>
                <a:spcPts val="23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dirty="0"/>
              <a:t>Невозможно оформить недвижимость на несовершеннолетнего</a:t>
            </a:r>
          </a:p>
          <a:p>
            <a:pPr marL="285750" indent="-288000">
              <a:lnSpc>
                <a:spcPts val="23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dirty="0"/>
              <a:t>Существенная переплата </a:t>
            </a:r>
          </a:p>
        </p:txBody>
      </p:sp>
    </p:spTree>
    <p:extLst>
      <p:ext uri="{BB962C8B-B14F-4D97-AF65-F5344CB8AC3E}">
        <p14:creationId xmlns:p14="http://schemas.microsoft.com/office/powerpoint/2010/main" val="2456541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4CAF90"/>
                </a:solidFill>
              </a:rPr>
              <a:t>МИКРОФИНАНСОВЫЕ ОРГАНИЗАЦИИ</a:t>
            </a:r>
          </a:p>
        </p:txBody>
      </p:sp>
      <p:pic>
        <p:nvPicPr>
          <p:cNvPr id="4" name="image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201" y="2584985"/>
            <a:ext cx="2947444" cy="294744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204"/>
          <p:cNvSpPr/>
          <p:nvPr/>
        </p:nvSpPr>
        <p:spPr>
          <a:xfrm>
            <a:off x="4463830" y="1974850"/>
            <a:ext cx="5396730" cy="508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 algn="just">
              <a:lnSpc>
                <a:spcPts val="23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 b="1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>
                <a:solidFill>
                  <a:schemeClr val="tx1">
                    <a:lumMod val="85000"/>
                    <a:lumOff val="15000"/>
                  </a:schemeClr>
                </a:solidFill>
              </a:rPr>
              <a:t>Микрофинансовая организация (МФО)</a:t>
            </a:r>
            <a:r>
              <a:rPr sz="1600" b="0">
                <a:solidFill>
                  <a:schemeClr val="tx1">
                    <a:lumMod val="85000"/>
                    <a:lumOff val="15000"/>
                  </a:schemeClr>
                </a:solidFill>
              </a:rPr>
              <a:t> — это некредитная финансовая организация, которая в качестве основной деятельности предоставляет займы на сумму не более 1 млн рублей (микрозаймы). МФО может также привлекать вложения от физических лиц (на сумму от 1,5 млн рублей). </a:t>
            </a:r>
          </a:p>
          <a:p>
            <a:pPr marL="285750" indent="-285750" algn="just">
              <a:lnSpc>
                <a:spcPts val="23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 b="1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>
                <a:solidFill>
                  <a:schemeClr val="tx1">
                    <a:lumMod val="85000"/>
                    <a:lumOff val="15000"/>
                  </a:schemeClr>
                </a:solidFill>
              </a:rPr>
              <a:t>Кредитный (потребительский) кооператив (КК)</a:t>
            </a:r>
            <a:r>
              <a:rPr sz="1600" b="0">
                <a:solidFill>
                  <a:schemeClr val="tx1">
                    <a:lumMod val="85000"/>
                    <a:lumOff val="15000"/>
                  </a:schemeClr>
                </a:solidFill>
              </a:rPr>
              <a:t> — это некредитная финансовая организация, чье имущество формируют за счет взносов члены-пайщики (физические и юридические лица). Он при необходимости предоставляет пайщикам либо займы, либо возможность вложить свои средства под высокие проценты, но без государственных гарантий. </a:t>
            </a:r>
          </a:p>
          <a:p>
            <a:pPr marL="285750" indent="-285750" algn="just">
              <a:lnSpc>
                <a:spcPts val="23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 b="1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>
                <a:solidFill>
                  <a:schemeClr val="tx1">
                    <a:lumMod val="85000"/>
                    <a:lumOff val="15000"/>
                  </a:schemeClr>
                </a:solidFill>
              </a:rPr>
              <a:t>Микрозайм</a:t>
            </a:r>
            <a:r>
              <a:rPr sz="1600" b="0">
                <a:solidFill>
                  <a:schemeClr val="tx1">
                    <a:lumMod val="85000"/>
                    <a:lumOff val="15000"/>
                  </a:schemeClr>
                </a:solidFill>
              </a:rPr>
              <a:t> — это способ занять деньги, не прибегая к услугам банков. </a:t>
            </a:r>
            <a:r>
              <a:rPr sz="1600" b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6541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4CAF90"/>
                </a:solidFill>
              </a:rPr>
              <a:t>МИКРОФИНАНСОВЫЕ ОРГАНИЗАЦИИ</a:t>
            </a:r>
          </a:p>
        </p:txBody>
      </p:sp>
      <p:sp>
        <p:nvSpPr>
          <p:cNvPr id="4" name="Shape 207"/>
          <p:cNvSpPr/>
          <p:nvPr/>
        </p:nvSpPr>
        <p:spPr>
          <a:xfrm>
            <a:off x="1384923" y="2989051"/>
            <a:ext cx="8426547" cy="331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 b="1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ru-RU" u="none" dirty="0"/>
          </a:p>
        </p:txBody>
      </p:sp>
      <p:sp>
        <p:nvSpPr>
          <p:cNvPr id="6" name="Shape 212"/>
          <p:cNvSpPr/>
          <p:nvPr/>
        </p:nvSpPr>
        <p:spPr>
          <a:xfrm>
            <a:off x="534432" y="3320741"/>
            <a:ext cx="9680736" cy="2385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r>
              <a:rPr lang="ru-R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Микрозайм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, оформленный  после 28 января 2019 года (включительно), по общей сумме  всех платежей с учетом процентов, штрафов, пеней, платы за дополнительные услуги (например, страхование) не может превышать сумму займа более чем в 2,5 раза.</a:t>
            </a:r>
          </a:p>
          <a:p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Например, если вы взяли 10 000 рублей, то вернуть  обратно придется  не больше 35 000 рублей: 10 000 рублей (сам долг) плюс проценты, штрафы, пени в размере не более 25 000 рублей (10 000 рублей </a:t>
            </a:r>
            <a:r>
              <a:rPr lang="ru-R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х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2,5).</a:t>
            </a:r>
          </a:p>
          <a:p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Даже спустя два года просрочки МФО не сможет требовать более 35000 рублей с клиента.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defRPr sz="1200" b="1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1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4432" y="2161310"/>
            <a:ext cx="96197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Портфель </a:t>
            </a:r>
            <a:r>
              <a:rPr lang="ru-RU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микрозаймов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в 1-м полугодии 2019 года вырос на 16% и достиг 190 млрд. рублей.</a:t>
            </a:r>
          </a:p>
          <a:p>
            <a:endParaRPr lang="ru-RU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Прирост по сравнению с аналогичным периодом прошлого года – порядка 30% 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565416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8854</TotalTime>
  <Words>4042</Words>
  <Application>Microsoft Macintosh PowerPoint</Application>
  <PresentationFormat>Произвольный</PresentationFormat>
  <Paragraphs>434</Paragraphs>
  <Slides>43</Slides>
  <Notes>38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2" baseType="lpstr">
      <vt:lpstr>HiraginoSans-W3</vt:lpstr>
      <vt:lpstr>Arial</vt:lpstr>
      <vt:lpstr>Calibri</vt:lpstr>
      <vt:lpstr>Calibri Light</vt:lpstr>
      <vt:lpstr>Helvetica Light</vt:lpstr>
      <vt:lpstr>Lucida Grande</vt:lpstr>
      <vt:lpstr>Tahoma</vt:lpstr>
      <vt:lpstr>Wingdings</vt:lpstr>
      <vt:lpstr>Тема Office</vt:lpstr>
      <vt:lpstr>Управление кредитной нагрузкой </vt:lpstr>
      <vt:lpstr>Давайте знакомиться!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Проверить попадает ли страховой полис под «период охлаждения» - минимум 14 дней с момента заключения договора.  СК обязана прописать условия в правилах страхования или в договоре.  (Только для физ.лиц и  добровольные виды страхования. На обязательные  виды страхования   - ОСАГО -  «период охлаждения» не распространяется).  2. Подайте письменное заявление об отказе от страховки в свою СК  +  пакет документов  (паспорт, банковские реквизиты, оригинал договора страхования и квитанцию об оплате).  3. Деньги вам обязаны вернуть в течение 10 рабочих дней со дня получения письменного  заявления и пакета документов.   4. Если СК отказывается расторгать договор в «период охлаждения» напишите жалобу в Роспотребнадзор и Банк России.</vt:lpstr>
      <vt:lpstr>КАК ВЫЙТИ ИЗ «ДОЛГОВОЙ ЛОВУШКИ»</vt:lpstr>
      <vt:lpstr>Презентация PowerPoint</vt:lpstr>
      <vt:lpstr>Презентация PowerPoint</vt:lpstr>
      <vt:lpstr>Презентация PowerPoint</vt:lpstr>
      <vt:lpstr>Банкротство</vt:lpstr>
      <vt:lpstr>Презентация PowerPoint</vt:lpstr>
      <vt:lpstr>Презентация PowerPoint</vt:lpstr>
      <vt:lpstr>Презентация PowerPoint</vt:lpstr>
      <vt:lpstr>ПОСЛЕДСТВИЯ БАНКРОТСТВА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Оценка полезности  тест</vt:lpstr>
      <vt:lpstr>Презентация PowerPoint</vt:lpstr>
      <vt:lpstr>Презентация PowerPoint</vt:lpstr>
      <vt:lpstr>Презентация PowerPoint</vt:lpstr>
      <vt:lpstr>Презентация PowerPoint</vt:lpstr>
      <vt:lpstr>Хотите научится принимать грамотные финансовые решения?</vt:lpstr>
      <vt:lpstr>СПАСИБО  ЗА ВНИМАНИЕ</vt:lpstr>
    </vt:vector>
  </TitlesOfParts>
  <Company>spn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 trukhanenko</dc:creator>
  <cp:lastModifiedBy>Andrey Fedyaev</cp:lastModifiedBy>
  <cp:revision>502</cp:revision>
  <cp:lastPrinted>2019-02-28T08:49:42Z</cp:lastPrinted>
  <dcterms:created xsi:type="dcterms:W3CDTF">2015-08-28T08:18:34Z</dcterms:created>
  <dcterms:modified xsi:type="dcterms:W3CDTF">2019-10-15T11:48:23Z</dcterms:modified>
</cp:coreProperties>
</file>